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2" r:id="rId2"/>
    <p:sldId id="276" r:id="rId3"/>
    <p:sldId id="263" r:id="rId4"/>
    <p:sldId id="264" r:id="rId5"/>
    <p:sldId id="269" r:id="rId6"/>
    <p:sldId id="271" r:id="rId7"/>
    <p:sldId id="272" r:id="rId8"/>
    <p:sldId id="270" r:id="rId9"/>
    <p:sldId id="267" r:id="rId10"/>
    <p:sldId id="273" r:id="rId11"/>
    <p:sldId id="268" r:id="rId12"/>
    <p:sldId id="266" r:id="rId13"/>
    <p:sldId id="275" r:id="rId14"/>
    <p:sldId id="27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FCC"/>
    <a:srgbClr val="F6EDEC"/>
    <a:srgbClr val="E6D0DF"/>
    <a:srgbClr val="000000"/>
    <a:srgbClr val="F6E8E9"/>
    <a:srgbClr val="FACFCC"/>
    <a:srgbClr val="9E0000"/>
    <a:srgbClr val="F9CFCC"/>
    <a:srgbClr val="810705"/>
    <a:srgbClr val="FFF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1"/>
    <p:restoredTop sz="61826"/>
  </p:normalViewPr>
  <p:slideViewPr>
    <p:cSldViewPr snapToGrid="0">
      <p:cViewPr varScale="1">
        <p:scale>
          <a:sx n="96" d="100"/>
          <a:sy n="96" d="100"/>
        </p:scale>
        <p:origin x="2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112B0-FF7E-F345-8323-0938C456C31F}" type="datetimeFigureOut">
              <a:rPr kumimoji="1" lang="zh-CN" altLang="en-US" smtClean="0"/>
              <a:t>2024/12/8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B6A84-292D-AA46-B562-16E79681CCF8}" type="slidenum">
              <a:rPr kumimoji="1" lang="zh-CN" altLang="en-US" smtClean="0"/>
              <a:t>‹#›</a:t>
            </a:fld>
            <a:endParaRPr kumimoji="1" lang="zh-CN" altLang="en-US"/>
          </a:p>
        </p:txBody>
      </p:sp>
    </p:spTree>
    <p:extLst>
      <p:ext uri="{BB962C8B-B14F-4D97-AF65-F5344CB8AC3E}">
        <p14:creationId xmlns:p14="http://schemas.microsoft.com/office/powerpoint/2010/main" val="4187782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4D54E-DA03-4551-B4EA-11A4AC27F8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77BE33-2952-22BC-1358-713E8CDFA6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619FD9-FA80-64D8-DDA4-E5403550241F}"/>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Hello everyone, today's video focuses on analyzing the extreme precipitation and flood events of June 2021 in Bloomington using the Generalized Extreme Value (GEV) regression.</a:t>
            </a:r>
            <a:endParaRPr kumimoji="1" lang="en-US" altLang="zh-CN" b="0" i="0" dirty="0">
              <a:solidFill>
                <a:srgbClr val="333333"/>
              </a:solidFill>
              <a:effectLst/>
              <a:latin typeface="Arial" panose="020B0604020202020204" pitchFamily="34" charset="0"/>
              <a:cs typeface="Arial" panose="020B0604020202020204" pitchFamily="34" charset="0"/>
            </a:endParaRPr>
          </a:p>
          <a:p>
            <a:endParaRPr kumimoji="1" lang="en-US" altLang="zh-CN" b="0" i="0" dirty="0">
              <a:solidFill>
                <a:srgbClr val="333333"/>
              </a:solidFill>
              <a:effectLst/>
              <a:latin typeface="PT Serif" panose="020A0603040505020204" pitchFamily="18" charset="0"/>
            </a:endParaRPr>
          </a:p>
          <a:p>
            <a:endParaRPr kumimoji="1" lang="en-US" altLang="zh-CN" b="0" i="0" dirty="0">
              <a:solidFill>
                <a:srgbClr val="333333"/>
              </a:solidFill>
              <a:effectLst/>
              <a:latin typeface="PT Serif" panose="020A0603040505020204" pitchFamily="18" charset="0"/>
            </a:endParaRPr>
          </a:p>
          <a:p>
            <a:endParaRPr kumimoji="1" lang="zh-CN" altLang="en-US" dirty="0"/>
          </a:p>
        </p:txBody>
      </p:sp>
      <p:sp>
        <p:nvSpPr>
          <p:cNvPr id="4" name="灯片编号占位符 3">
            <a:extLst>
              <a:ext uri="{FF2B5EF4-FFF2-40B4-BE49-F238E27FC236}">
                <a16:creationId xmlns:a16="http://schemas.microsoft.com/office/drawing/2014/main" id="{A85D3EAC-069E-AE13-4C72-5561266809FD}"/>
              </a:ext>
            </a:extLst>
          </p:cNvPr>
          <p:cNvSpPr>
            <a:spLocks noGrp="1"/>
          </p:cNvSpPr>
          <p:nvPr>
            <p:ph type="sldNum" sz="quarter" idx="5"/>
          </p:nvPr>
        </p:nvSpPr>
        <p:spPr/>
        <p:txBody>
          <a:bodyPr/>
          <a:lstStyle/>
          <a:p>
            <a:fld id="{518B6A84-292D-AA46-B562-16E79681CCF8}" type="slidenum">
              <a:rPr kumimoji="1" lang="zh-CN" altLang="en-US" smtClean="0"/>
              <a:t>1</a:t>
            </a:fld>
            <a:endParaRPr kumimoji="1" lang="zh-CN" altLang="en-US"/>
          </a:p>
        </p:txBody>
      </p:sp>
    </p:spTree>
    <p:extLst>
      <p:ext uri="{BB962C8B-B14F-4D97-AF65-F5344CB8AC3E}">
        <p14:creationId xmlns:p14="http://schemas.microsoft.com/office/powerpoint/2010/main" val="3196653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10C7C-D553-4591-C4F9-976909497C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B3649F-F0D4-81B8-40AC-4F91A88D5E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DE8E8B-4B52-C15D-2B58-2A5D83244C30}"/>
              </a:ext>
            </a:extLst>
          </p:cNvPr>
          <p:cNvSpPr>
            <a:spLocks noGrp="1"/>
          </p:cNvSpPr>
          <p:nvPr>
            <p:ph type="body" idx="1"/>
          </p:nvPr>
        </p:nvSpPr>
        <p:spPr/>
        <p:txBody>
          <a:bodyPr/>
          <a:lstStyle/>
          <a:p>
            <a:endParaRPr kumimoji="1" lang="en-US" altLang="zh-CN" dirty="0"/>
          </a:p>
          <a:p>
            <a:r>
              <a:rPr kumimoji="1" lang="en-US" altLang="zh-CN" dirty="0"/>
              <a:t>The Generalized Extreme Value (GEV) regression is great for studying rare events like Bloomington's 2021 heavy rainfall because it focuses specifically on the biggest and smallest values, which are often the most important in weather studies. It works well because it uses long-term data to predict how often these extreme events can happen and how severe they might be. We don't use the Central Limit Theorem (CLT) for this because CLT is better for analyzing average situations, not the rare or extreme cases that GEV handles so well.</a:t>
            </a:r>
            <a:endParaRPr kumimoji="1" lang="zh-CN" altLang="en-US" dirty="0"/>
          </a:p>
        </p:txBody>
      </p:sp>
      <p:sp>
        <p:nvSpPr>
          <p:cNvPr id="4" name="灯片编号占位符 3">
            <a:extLst>
              <a:ext uri="{FF2B5EF4-FFF2-40B4-BE49-F238E27FC236}">
                <a16:creationId xmlns:a16="http://schemas.microsoft.com/office/drawing/2014/main" id="{51EB5D29-52DD-B9EB-2EDB-4517D171153F}"/>
              </a:ext>
            </a:extLst>
          </p:cNvPr>
          <p:cNvSpPr>
            <a:spLocks noGrp="1"/>
          </p:cNvSpPr>
          <p:nvPr>
            <p:ph type="sldNum" sz="quarter" idx="5"/>
          </p:nvPr>
        </p:nvSpPr>
        <p:spPr/>
        <p:txBody>
          <a:bodyPr/>
          <a:lstStyle/>
          <a:p>
            <a:fld id="{518B6A84-292D-AA46-B562-16E79681CCF8}" type="slidenum">
              <a:rPr kumimoji="1" lang="zh-CN" altLang="en-US" smtClean="0"/>
              <a:t>10</a:t>
            </a:fld>
            <a:endParaRPr kumimoji="1" lang="zh-CN" altLang="en-US"/>
          </a:p>
        </p:txBody>
      </p:sp>
    </p:spTree>
    <p:extLst>
      <p:ext uri="{BB962C8B-B14F-4D97-AF65-F5344CB8AC3E}">
        <p14:creationId xmlns:p14="http://schemas.microsoft.com/office/powerpoint/2010/main" val="147797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860B-6DA3-07B6-F971-475D24CF87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390CF4-32D1-77D6-A496-DFC5DA8639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A1E0F3-898C-7576-BFE6-F6BAAE3E09FE}"/>
              </a:ext>
            </a:extLst>
          </p:cNvPr>
          <p:cNvSpPr>
            <a:spLocks noGrp="1"/>
          </p:cNvSpPr>
          <p:nvPr>
            <p:ph type="body" idx="1"/>
          </p:nvPr>
        </p:nvSpPr>
        <p:spPr/>
        <p:txBody>
          <a:bodyPr/>
          <a:lstStyle/>
          <a:p>
            <a:r>
              <a:rPr kumimoji="1" lang="en-US" altLang="zh-CN" dirty="0"/>
              <a:t>Analyses using non-stationary GEV regression on data from 1950 to 2022 estimated the 2021 event's recurrence interval at 86.57 years, compared to 249.36 years in 1950, indicating a significant shortening over the past 70 years.</a:t>
            </a:r>
          </a:p>
          <a:p>
            <a:endParaRPr kumimoji="1" lang="zh-CN" altLang="en-US" dirty="0"/>
          </a:p>
        </p:txBody>
      </p:sp>
      <p:sp>
        <p:nvSpPr>
          <p:cNvPr id="4" name="灯片编号占位符 3">
            <a:extLst>
              <a:ext uri="{FF2B5EF4-FFF2-40B4-BE49-F238E27FC236}">
                <a16:creationId xmlns:a16="http://schemas.microsoft.com/office/drawing/2014/main" id="{B606FE76-9A0B-D854-6968-B025432993DB}"/>
              </a:ext>
            </a:extLst>
          </p:cNvPr>
          <p:cNvSpPr>
            <a:spLocks noGrp="1"/>
          </p:cNvSpPr>
          <p:nvPr>
            <p:ph type="sldNum" sz="quarter" idx="5"/>
          </p:nvPr>
        </p:nvSpPr>
        <p:spPr/>
        <p:txBody>
          <a:bodyPr/>
          <a:lstStyle/>
          <a:p>
            <a:fld id="{518B6A84-292D-AA46-B562-16E79681CCF8}" type="slidenum">
              <a:rPr kumimoji="1" lang="zh-CN" altLang="en-US" smtClean="0"/>
              <a:t>11</a:t>
            </a:fld>
            <a:endParaRPr kumimoji="1" lang="zh-CN" altLang="en-US"/>
          </a:p>
        </p:txBody>
      </p:sp>
    </p:spTree>
    <p:extLst>
      <p:ext uri="{BB962C8B-B14F-4D97-AF65-F5344CB8AC3E}">
        <p14:creationId xmlns:p14="http://schemas.microsoft.com/office/powerpoint/2010/main" val="7699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7563-C190-B5F4-65F6-53960B7D99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51618E7-8C04-BB3C-9443-9E8DB064A45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993458-18E1-05F0-360F-991E0B95B801}"/>
              </a:ext>
            </a:extLst>
          </p:cNvPr>
          <p:cNvSpPr>
            <a:spLocks noGrp="1"/>
          </p:cNvSpPr>
          <p:nvPr>
            <p:ph type="body" idx="1"/>
          </p:nvPr>
        </p:nvSpPr>
        <p:spPr/>
        <p:txBody>
          <a:bodyPr/>
          <a:lstStyle/>
          <a:p>
            <a:endParaRPr kumimoji="1" lang="en-US" altLang="zh-CN" dirty="0"/>
          </a:p>
          <a:p>
            <a:r>
              <a:rPr kumimoji="1" lang="en-US" altLang="zh-CN" dirty="0"/>
              <a:t>Analysis from 1985 to 2022 showed a recurrence interval of 46.65 years for 2021, compared to 43.49 years for 1950, influenced by two extreme events in the early 20th century that each recorded about 7.8 inches over two days.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results show how important it is to pick the right time series data. Shorter time series better reflect today's climate risks, while longer ones might be skewed by old extreme events. It's crucial to choose the right data for your study and be careful with how you interpret the results to avoid mistakes from data bias.</a:t>
            </a:r>
          </a:p>
          <a:p>
            <a:endParaRPr kumimoji="1" lang="zh-CN" altLang="en-US" dirty="0"/>
          </a:p>
        </p:txBody>
      </p:sp>
      <p:sp>
        <p:nvSpPr>
          <p:cNvPr id="4" name="灯片编号占位符 3">
            <a:extLst>
              <a:ext uri="{FF2B5EF4-FFF2-40B4-BE49-F238E27FC236}">
                <a16:creationId xmlns:a16="http://schemas.microsoft.com/office/drawing/2014/main" id="{F8707059-DF00-6073-FA8C-F60927CE0BA7}"/>
              </a:ext>
            </a:extLst>
          </p:cNvPr>
          <p:cNvSpPr>
            <a:spLocks noGrp="1"/>
          </p:cNvSpPr>
          <p:nvPr>
            <p:ph type="sldNum" sz="quarter" idx="5"/>
          </p:nvPr>
        </p:nvSpPr>
        <p:spPr/>
        <p:txBody>
          <a:bodyPr/>
          <a:lstStyle/>
          <a:p>
            <a:fld id="{518B6A84-292D-AA46-B562-16E79681CCF8}" type="slidenum">
              <a:rPr kumimoji="1" lang="zh-CN" altLang="en-US" smtClean="0"/>
              <a:t>12</a:t>
            </a:fld>
            <a:endParaRPr kumimoji="1" lang="zh-CN" altLang="en-US"/>
          </a:p>
        </p:txBody>
      </p:sp>
    </p:spTree>
    <p:extLst>
      <p:ext uri="{BB962C8B-B14F-4D97-AF65-F5344CB8AC3E}">
        <p14:creationId xmlns:p14="http://schemas.microsoft.com/office/powerpoint/2010/main" val="326659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FE4E3-2D3F-223E-97D4-E4A011E0EE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326144-D3C3-898F-FC32-9877B3C80F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CA46BA-96CD-CFD6-7F49-C35409BDBCDD}"/>
              </a:ext>
            </a:extLst>
          </p:cNvPr>
          <p:cNvSpPr>
            <a:spLocks noGrp="1"/>
          </p:cNvSpPr>
          <p:nvPr>
            <p:ph type="body" idx="1"/>
          </p:nvPr>
        </p:nvSpPr>
        <p:spPr/>
        <p:txBody>
          <a:bodyPr/>
          <a:lstStyle/>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Overall, most studies now show that human activities are increasing extreme rainfall events. Analysis using non-stationary GEV regression based on 70 years of data shows that the risk in Bloomington is now 2.8 times higher than before. Future research needs to keep improving these methods to better understand and predict extreme weather patterns.</a:t>
            </a:r>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41629005-3877-C634-2A49-B5597DC64287}"/>
              </a:ext>
            </a:extLst>
          </p:cNvPr>
          <p:cNvSpPr>
            <a:spLocks noGrp="1"/>
          </p:cNvSpPr>
          <p:nvPr>
            <p:ph type="sldNum" sz="quarter" idx="5"/>
          </p:nvPr>
        </p:nvSpPr>
        <p:spPr/>
        <p:txBody>
          <a:bodyPr/>
          <a:lstStyle/>
          <a:p>
            <a:fld id="{518B6A84-292D-AA46-B562-16E79681CCF8}" type="slidenum">
              <a:rPr kumimoji="1" lang="zh-CN" altLang="en-US" smtClean="0"/>
              <a:t>13</a:t>
            </a:fld>
            <a:endParaRPr kumimoji="1" lang="zh-CN" altLang="en-US"/>
          </a:p>
        </p:txBody>
      </p:sp>
    </p:spTree>
    <p:extLst>
      <p:ext uri="{BB962C8B-B14F-4D97-AF65-F5344CB8AC3E}">
        <p14:creationId xmlns:p14="http://schemas.microsoft.com/office/powerpoint/2010/main" val="180642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550D-999A-AE78-1458-F0C4C8468DE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6EC1D7-988C-3D8B-0814-24D62DFC88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A4C72DD-20AF-78FB-5934-C3C2D1FBAE96}"/>
              </a:ext>
            </a:extLst>
          </p:cNvPr>
          <p:cNvSpPr>
            <a:spLocks noGrp="1"/>
          </p:cNvSpPr>
          <p:nvPr>
            <p:ph type="body" idx="1"/>
          </p:nvPr>
        </p:nvSpPr>
        <p:spPr/>
        <p:txBody>
          <a:bodyPr/>
          <a:lstStyle/>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are the references used in this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code can be found on this 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8D8CB731-C5EB-44EF-7641-4872444813D4}"/>
              </a:ext>
            </a:extLst>
          </p:cNvPr>
          <p:cNvSpPr>
            <a:spLocks noGrp="1"/>
          </p:cNvSpPr>
          <p:nvPr>
            <p:ph type="sldNum" sz="quarter" idx="5"/>
          </p:nvPr>
        </p:nvSpPr>
        <p:spPr/>
        <p:txBody>
          <a:bodyPr/>
          <a:lstStyle/>
          <a:p>
            <a:fld id="{518B6A84-292D-AA46-B562-16E79681CCF8}" type="slidenum">
              <a:rPr kumimoji="1" lang="zh-CN" altLang="en-US" smtClean="0"/>
              <a:t>14</a:t>
            </a:fld>
            <a:endParaRPr kumimoji="1" lang="zh-CN" altLang="en-US"/>
          </a:p>
        </p:txBody>
      </p:sp>
    </p:spTree>
    <p:extLst>
      <p:ext uri="{BB962C8B-B14F-4D97-AF65-F5344CB8AC3E}">
        <p14:creationId xmlns:p14="http://schemas.microsoft.com/office/powerpoint/2010/main" val="792476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C1520-3A8D-A472-9020-85131245D7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EDAA92F-F465-96AD-360F-78EF544015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4C36E6-387E-DC76-B4C7-5C30D60F4915}"/>
              </a:ext>
            </a:extLst>
          </p:cNvPr>
          <p:cNvSpPr>
            <a:spLocks noGrp="1"/>
          </p:cNvSpPr>
          <p:nvPr>
            <p:ph type="body" idx="1"/>
          </p:nvPr>
        </p:nvSpPr>
        <p:spPr/>
        <p:txBody>
          <a:bodyPr/>
          <a:lstStyle/>
          <a:p>
            <a:r>
              <a:rPr lang="en-US" altLang="zh-CN" dirty="0"/>
              <a:t>The presentation will talk about:</a:t>
            </a:r>
          </a:p>
          <a:p>
            <a:endParaRPr lang="en-US" altLang="zh-CN" dirty="0"/>
          </a:p>
          <a:p>
            <a:pPr>
              <a:buFont typeface="Arial" panose="020B0604020202020204" pitchFamily="34" charset="0"/>
              <a:buChar char="•"/>
            </a:pPr>
            <a:r>
              <a:rPr lang="en-US" altLang="zh-CN" dirty="0"/>
              <a:t>Background of the Bloomington extreme precipitation event</a:t>
            </a:r>
          </a:p>
          <a:p>
            <a:pPr>
              <a:buFont typeface="Arial" panose="020B0604020202020204" pitchFamily="34" charset="0"/>
              <a:buChar char="•"/>
            </a:pPr>
            <a:r>
              <a:rPr lang="en-US" altLang="zh-CN" dirty="0"/>
              <a:t>Past extreme precipitation events</a:t>
            </a:r>
          </a:p>
          <a:p>
            <a:pPr>
              <a:buFont typeface="Arial" panose="020B0604020202020204" pitchFamily="34" charset="0"/>
              <a:buChar char="•"/>
            </a:pPr>
            <a:r>
              <a:rPr lang="en-US" altLang="zh-CN" dirty="0"/>
              <a:t>Impact of human activities</a:t>
            </a:r>
          </a:p>
          <a:p>
            <a:pPr>
              <a:buFont typeface="Arial" panose="020B0604020202020204" pitchFamily="34" charset="0"/>
              <a:buChar char="•"/>
            </a:pPr>
            <a:r>
              <a:rPr lang="en-US" altLang="zh-CN" dirty="0"/>
              <a:t>Future extreme precipitation events</a:t>
            </a:r>
          </a:p>
          <a:p>
            <a:pPr>
              <a:buFont typeface="Arial" panose="020B0604020202020204" pitchFamily="34" charset="0"/>
              <a:buChar char="•"/>
            </a:pPr>
            <a:r>
              <a:rPr lang="en-US" altLang="zh-CN" dirty="0"/>
              <a:t>Using GEV to analyze the Bloomington extreme precipitation event</a:t>
            </a:r>
          </a:p>
          <a:p>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F6A58059-51E8-CC65-C871-137A7F0DD8BD}"/>
              </a:ext>
            </a:extLst>
          </p:cNvPr>
          <p:cNvSpPr>
            <a:spLocks noGrp="1"/>
          </p:cNvSpPr>
          <p:nvPr>
            <p:ph type="sldNum" sz="quarter" idx="5"/>
          </p:nvPr>
        </p:nvSpPr>
        <p:spPr/>
        <p:txBody>
          <a:bodyPr/>
          <a:lstStyle/>
          <a:p>
            <a:fld id="{518B6A84-292D-AA46-B562-16E79681CCF8}" type="slidenum">
              <a:rPr kumimoji="1" lang="zh-CN" altLang="en-US" smtClean="0"/>
              <a:t>2</a:t>
            </a:fld>
            <a:endParaRPr kumimoji="1" lang="zh-CN" altLang="en-US"/>
          </a:p>
        </p:txBody>
      </p:sp>
    </p:spTree>
    <p:extLst>
      <p:ext uri="{BB962C8B-B14F-4D97-AF65-F5344CB8AC3E}">
        <p14:creationId xmlns:p14="http://schemas.microsoft.com/office/powerpoint/2010/main" val="1313984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June 18th and 19th, 2021, Bloomington experienced an extreme precipitation event that led to severe flooding. According to measurements from a station at Indiana University, the two-day rainfall reached 6.1 inches, setting a record for the highest 2day precipitation in a century.</a:t>
            </a:r>
          </a:p>
          <a:p>
            <a:endParaRPr lang="en-US" altLang="zh-CN" dirty="0"/>
          </a:p>
          <a:p>
            <a:r>
              <a:rPr lang="en-US" altLang="zh-CN" dirty="0"/>
              <a:t>From the picture, it is evident that the floods caused by this extreme rainfall led to power outages, with streets and apartments submerged, cars swept away by the waters, and even resulted in the death of a driver.</a:t>
            </a:r>
          </a:p>
        </p:txBody>
      </p:sp>
      <p:sp>
        <p:nvSpPr>
          <p:cNvPr id="4" name="灯片编号占位符 3"/>
          <p:cNvSpPr>
            <a:spLocks noGrp="1"/>
          </p:cNvSpPr>
          <p:nvPr>
            <p:ph type="sldNum" sz="quarter" idx="5"/>
          </p:nvPr>
        </p:nvSpPr>
        <p:spPr/>
        <p:txBody>
          <a:bodyPr/>
          <a:lstStyle/>
          <a:p>
            <a:fld id="{518B6A84-292D-AA46-B562-16E79681CCF8}" type="slidenum">
              <a:rPr kumimoji="1" lang="zh-CN" altLang="en-US" smtClean="0"/>
              <a:t>3</a:t>
            </a:fld>
            <a:endParaRPr kumimoji="1" lang="zh-CN" altLang="en-US"/>
          </a:p>
        </p:txBody>
      </p:sp>
    </p:spTree>
    <p:extLst>
      <p:ext uri="{BB962C8B-B14F-4D97-AF65-F5344CB8AC3E}">
        <p14:creationId xmlns:p14="http://schemas.microsoft.com/office/powerpoint/2010/main" val="97661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7DE4B-20A8-2274-8D3A-912CFF7C4D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AEC525-B7A3-5CA6-2A1A-B836427889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3F083E-AFBF-FDA2-25CD-EB67B1A15C4C}"/>
              </a:ext>
            </a:extLst>
          </p:cNvPr>
          <p:cNvSpPr>
            <a:spLocks noGrp="1"/>
          </p:cNvSpPr>
          <p:nvPr>
            <p:ph type="body" idx="1"/>
          </p:nvPr>
        </p:nvSpPr>
        <p:spPr/>
        <p:txBody>
          <a:bodyPr/>
          <a:lstStyle/>
          <a:p>
            <a:r>
              <a:rPr lang="en-US" altLang="zh-CN" dirty="0"/>
              <a:t>The flooding happened because of a lot of precipitation from a big storm system called a Mesoscale Convective System (MCS), which was stuck in one place because of a nearly stationary weather front. On the night of June 18th, this storm system got stronger and didn't move, so it caused a huge thunderstorm over Bloomington, that lasted more than eight hours into the next day. During this time, several smaller storm cells kept forming and moving over the same area again and again (Travis, 2021).</a:t>
            </a:r>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4236CA70-EFDE-095D-1C88-270B3B1A6085}"/>
              </a:ext>
            </a:extLst>
          </p:cNvPr>
          <p:cNvSpPr>
            <a:spLocks noGrp="1"/>
          </p:cNvSpPr>
          <p:nvPr>
            <p:ph type="sldNum" sz="quarter" idx="5"/>
          </p:nvPr>
        </p:nvSpPr>
        <p:spPr/>
        <p:txBody>
          <a:bodyPr/>
          <a:lstStyle/>
          <a:p>
            <a:fld id="{518B6A84-292D-AA46-B562-16E79681CCF8}" type="slidenum">
              <a:rPr kumimoji="1" lang="zh-CN" altLang="en-US" smtClean="0"/>
              <a:t>4</a:t>
            </a:fld>
            <a:endParaRPr kumimoji="1" lang="zh-CN" altLang="en-US"/>
          </a:p>
        </p:txBody>
      </p:sp>
    </p:spTree>
    <p:extLst>
      <p:ext uri="{BB962C8B-B14F-4D97-AF65-F5344CB8AC3E}">
        <p14:creationId xmlns:p14="http://schemas.microsoft.com/office/powerpoint/2010/main" val="3145618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E3E2B-C920-61F1-07A9-61EE87D8D0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A189C6-9184-454D-61DC-1015AE3A16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2E8F76-2DD5-8D51-4E70-385486A8B1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These three figure</a:t>
            </a:r>
            <a:r>
              <a:rPr lang="zh-CN" altLang="en-US" dirty="0"/>
              <a:t> </a:t>
            </a:r>
            <a:r>
              <a:rPr lang="en-US" altLang="zh-CN" dirty="0"/>
              <a:t>show different things about extreme</a:t>
            </a:r>
            <a:r>
              <a:rPr lang="zh-CN" altLang="en-US" dirty="0"/>
              <a:t> </a:t>
            </a:r>
            <a:r>
              <a:rPr lang="en-US" altLang="zh-CN" dirty="0"/>
              <a:t>precipitation. The first one shows the trend of</a:t>
            </a:r>
            <a:r>
              <a:rPr lang="zh-CN" altLang="en-US" dirty="0"/>
              <a:t> </a:t>
            </a:r>
            <a:r>
              <a:rPr lang="en-US" altLang="zh-CN" dirty="0"/>
              <a:t>7day</a:t>
            </a:r>
            <a:r>
              <a:rPr lang="zh-CN" altLang="en-US" dirty="0"/>
              <a:t> </a:t>
            </a:r>
            <a:r>
              <a:rPr lang="en-US" altLang="zh-CN" dirty="0"/>
              <a:t>precipitation. The second one shows the trend of daily extreme rainfall anomalies. The third one compares changes in extreme precipitation between two different periods.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br>
              <a:rPr lang="en-US" altLang="zh-CN" dirty="0"/>
            </a:br>
            <a:r>
              <a:rPr lang="en-US" altLang="zh-CN" dirty="0"/>
              <a:t>Research shows that climate change is making extreme precipitation more common and more intense all over the United States (IPCC, 2021). It could even make this kind of event over three times more likely than before (Risser and Wehner, 2017). Also, studies suggest that in the Midwest, the extreme precipitation is getting worse and happening more often.</a:t>
            </a:r>
            <a:endParaRPr kumimoji="1" lang="zh-CN" altLang="en-US" dirty="0"/>
          </a:p>
        </p:txBody>
      </p:sp>
      <p:sp>
        <p:nvSpPr>
          <p:cNvPr id="4" name="灯片编号占位符 3">
            <a:extLst>
              <a:ext uri="{FF2B5EF4-FFF2-40B4-BE49-F238E27FC236}">
                <a16:creationId xmlns:a16="http://schemas.microsoft.com/office/drawing/2014/main" id="{EC30F528-DF34-7B2D-EF6D-4B3855470E3B}"/>
              </a:ext>
            </a:extLst>
          </p:cNvPr>
          <p:cNvSpPr>
            <a:spLocks noGrp="1"/>
          </p:cNvSpPr>
          <p:nvPr>
            <p:ph type="sldNum" sz="quarter" idx="5"/>
          </p:nvPr>
        </p:nvSpPr>
        <p:spPr/>
        <p:txBody>
          <a:bodyPr/>
          <a:lstStyle/>
          <a:p>
            <a:fld id="{518B6A84-292D-AA46-B562-16E79681CCF8}" type="slidenum">
              <a:rPr kumimoji="1" lang="zh-CN" altLang="en-US" smtClean="0"/>
              <a:t>5</a:t>
            </a:fld>
            <a:endParaRPr kumimoji="1" lang="zh-CN" altLang="en-US"/>
          </a:p>
        </p:txBody>
      </p:sp>
    </p:spTree>
    <p:extLst>
      <p:ext uri="{BB962C8B-B14F-4D97-AF65-F5344CB8AC3E}">
        <p14:creationId xmlns:p14="http://schemas.microsoft.com/office/powerpoint/2010/main" val="140254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9664F-1EE2-6728-7C88-88A519E3EA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18C56CC-7081-BB79-4CF9-24F65450B4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31C46E-8E66-5A38-1933-85090E1B3764}"/>
              </a:ext>
            </a:extLst>
          </p:cNvPr>
          <p:cNvSpPr>
            <a:spLocks noGrp="1"/>
          </p:cNvSpPr>
          <p:nvPr>
            <p:ph type="body" idx="1"/>
          </p:nvPr>
        </p:nvSpPr>
        <p:spPr/>
        <p:txBody>
          <a:bodyPr/>
          <a:lstStyle/>
          <a:p>
            <a:r>
              <a:rPr lang="en-US" altLang="zh-CN" dirty="0"/>
              <a:t>Human activities, like releasing greenhouse gases and aerosols into the air, have really changed the way it precipitation.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left figure shows the contributions to precipitation from different human emissions, including fast-aerosols, slow-aerosols, and greenhouse gases in</a:t>
            </a:r>
            <a:r>
              <a:rPr lang="zh-CN" altLang="en-US" dirty="0"/>
              <a:t> </a:t>
            </a:r>
            <a:r>
              <a:rPr lang="en-US" altLang="zh-CN" dirty="0"/>
              <a:t>different</a:t>
            </a:r>
            <a:r>
              <a:rPr lang="zh-CN" altLang="en-US" dirty="0"/>
              <a:t> </a:t>
            </a:r>
            <a:r>
              <a:rPr lang="en-US" altLang="zh-CN" dirty="0"/>
              <a:t>season, with green indicating an increase in precipitation. The right figure shows how the return intervals of extreme events change under different future temperature increases.</a:t>
            </a:r>
          </a:p>
          <a:p>
            <a:endParaRPr lang="en-US" altLang="zh-CN" dirty="0"/>
          </a:p>
          <a:p>
            <a:endParaRPr lang="en-US" altLang="zh-CN" dirty="0"/>
          </a:p>
          <a:p>
            <a:r>
              <a:rPr lang="en-US" altLang="zh-CN" dirty="0"/>
              <a:t>Research shows that these human activities are making extreme precipitation events more intense. For example, greenhouse gases are causing more extreme rain each day, while slow-</a:t>
            </a:r>
            <a:r>
              <a:rPr lang="en-US" altLang="zh-CN" dirty="0" err="1"/>
              <a:t>raerosols</a:t>
            </a:r>
            <a:r>
              <a:rPr lang="en-US" altLang="zh-CN" dirty="0"/>
              <a:t> mostly have a negative effect, and fast-reacting aerosols change how they impact the weather depending on the season and area. These changes have made what used to be rare, once-in-a-hundred-years events happen every 20 years now, making them five times more likely to occur.</a:t>
            </a:r>
            <a:endParaRPr kumimoji="1" lang="zh-CN" altLang="en-US" dirty="0"/>
          </a:p>
        </p:txBody>
      </p:sp>
      <p:sp>
        <p:nvSpPr>
          <p:cNvPr id="4" name="灯片编号占位符 3">
            <a:extLst>
              <a:ext uri="{FF2B5EF4-FFF2-40B4-BE49-F238E27FC236}">
                <a16:creationId xmlns:a16="http://schemas.microsoft.com/office/drawing/2014/main" id="{9CD86571-557D-4964-4F36-6EAAC9F2A637}"/>
              </a:ext>
            </a:extLst>
          </p:cNvPr>
          <p:cNvSpPr>
            <a:spLocks noGrp="1"/>
          </p:cNvSpPr>
          <p:nvPr>
            <p:ph type="sldNum" sz="quarter" idx="5"/>
          </p:nvPr>
        </p:nvSpPr>
        <p:spPr/>
        <p:txBody>
          <a:bodyPr/>
          <a:lstStyle/>
          <a:p>
            <a:fld id="{518B6A84-292D-AA46-B562-16E79681CCF8}" type="slidenum">
              <a:rPr kumimoji="1" lang="zh-CN" altLang="en-US" smtClean="0"/>
              <a:t>6</a:t>
            </a:fld>
            <a:endParaRPr kumimoji="1" lang="zh-CN" altLang="en-US"/>
          </a:p>
        </p:txBody>
      </p:sp>
    </p:spTree>
    <p:extLst>
      <p:ext uri="{BB962C8B-B14F-4D97-AF65-F5344CB8AC3E}">
        <p14:creationId xmlns:p14="http://schemas.microsoft.com/office/powerpoint/2010/main" val="7321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907BF-510C-C7B6-37C3-4CFC7C6597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53362-6649-4184-2C97-67BB9B0344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5BA244-A8C4-A70D-40E1-B9F2C554D3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According to the IPCC, human-induced climate change will lead to an increase in the intensity and likelihood of extreme events.</a:t>
            </a:r>
          </a:p>
          <a:p>
            <a:endParaRPr kumimoji="1" lang="zh-CN" altLang="en-US" dirty="0"/>
          </a:p>
        </p:txBody>
      </p:sp>
      <p:sp>
        <p:nvSpPr>
          <p:cNvPr id="4" name="灯片编号占位符 3">
            <a:extLst>
              <a:ext uri="{FF2B5EF4-FFF2-40B4-BE49-F238E27FC236}">
                <a16:creationId xmlns:a16="http://schemas.microsoft.com/office/drawing/2014/main" id="{B0D23F5E-EDA1-C4A9-F20A-097F36663C51}"/>
              </a:ext>
            </a:extLst>
          </p:cNvPr>
          <p:cNvSpPr>
            <a:spLocks noGrp="1"/>
          </p:cNvSpPr>
          <p:nvPr>
            <p:ph type="sldNum" sz="quarter" idx="5"/>
          </p:nvPr>
        </p:nvSpPr>
        <p:spPr/>
        <p:txBody>
          <a:bodyPr/>
          <a:lstStyle/>
          <a:p>
            <a:fld id="{518B6A84-292D-AA46-B562-16E79681CCF8}" type="slidenum">
              <a:rPr kumimoji="1" lang="zh-CN" altLang="en-US" smtClean="0"/>
              <a:t>7</a:t>
            </a:fld>
            <a:endParaRPr kumimoji="1" lang="zh-CN" altLang="en-US"/>
          </a:p>
        </p:txBody>
      </p:sp>
    </p:spTree>
    <p:extLst>
      <p:ext uri="{BB962C8B-B14F-4D97-AF65-F5344CB8AC3E}">
        <p14:creationId xmlns:p14="http://schemas.microsoft.com/office/powerpoint/2010/main" val="276813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CCC19-DDE9-E34F-953C-ABA690169B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77881D-BBD9-F718-DDB0-1E4F81049B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4F86E1-3416-BBCD-5FDD-82CBE348CA39}"/>
              </a:ext>
            </a:extLst>
          </p:cNvPr>
          <p:cNvSpPr>
            <a:spLocks noGrp="1"/>
          </p:cNvSpPr>
          <p:nvPr>
            <p:ph type="body" idx="1"/>
          </p:nvPr>
        </p:nvSpPr>
        <p:spPr/>
        <p:txBody>
          <a:bodyPr/>
          <a:lstStyle/>
          <a:p>
            <a:r>
              <a:rPr lang="en-US" altLang="zh-CN" dirty="0"/>
              <a:t>In the future, the frequency and intensity of extreme precipitation events will continue to increase.</a:t>
            </a:r>
          </a:p>
          <a:p>
            <a:endParaRPr lang="en-US" altLang="zh-CN" dirty="0"/>
          </a:p>
          <a:p>
            <a:r>
              <a:rPr lang="en-US" altLang="zh-CN" dirty="0"/>
              <a:t>The left figure compares the intensity of extreme precipitation with average precipitation, clearly showing a greater increase in extreme precipitation intensity.</a:t>
            </a:r>
          </a:p>
          <a:p>
            <a:endParaRPr lang="en-US" altLang="zh-CN" dirty="0"/>
          </a:p>
          <a:p>
            <a:r>
              <a:rPr lang="en-US" altLang="zh-CN" dirty="0"/>
              <a:t>The right figure shows the predictions for future trends in extreme precipitation based on different datasets, yielding the same results.</a:t>
            </a:r>
          </a:p>
        </p:txBody>
      </p:sp>
      <p:sp>
        <p:nvSpPr>
          <p:cNvPr id="4" name="灯片编号占位符 3">
            <a:extLst>
              <a:ext uri="{FF2B5EF4-FFF2-40B4-BE49-F238E27FC236}">
                <a16:creationId xmlns:a16="http://schemas.microsoft.com/office/drawing/2014/main" id="{C740FD9A-9724-883A-925B-610E3E01C75A}"/>
              </a:ext>
            </a:extLst>
          </p:cNvPr>
          <p:cNvSpPr>
            <a:spLocks noGrp="1"/>
          </p:cNvSpPr>
          <p:nvPr>
            <p:ph type="sldNum" sz="quarter" idx="5"/>
          </p:nvPr>
        </p:nvSpPr>
        <p:spPr/>
        <p:txBody>
          <a:bodyPr/>
          <a:lstStyle/>
          <a:p>
            <a:fld id="{518B6A84-292D-AA46-B562-16E79681CCF8}" type="slidenum">
              <a:rPr kumimoji="1" lang="zh-CN" altLang="en-US" smtClean="0"/>
              <a:t>8</a:t>
            </a:fld>
            <a:endParaRPr kumimoji="1" lang="zh-CN" altLang="en-US"/>
          </a:p>
        </p:txBody>
      </p:sp>
    </p:spTree>
    <p:extLst>
      <p:ext uri="{BB962C8B-B14F-4D97-AF65-F5344CB8AC3E}">
        <p14:creationId xmlns:p14="http://schemas.microsoft.com/office/powerpoint/2010/main" val="261145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CDAA-E9FE-DC51-6247-B828D3D499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55F6C3-5E9A-90A7-F00C-C63A0595021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FD1F6B-EF54-BDC6-35D2-E0DE9BDC75A5}"/>
              </a:ext>
            </a:extLst>
          </p:cNvPr>
          <p:cNvSpPr>
            <a:spLocks noGrp="1"/>
          </p:cNvSpPr>
          <p:nvPr>
            <p:ph type="body" idx="1"/>
          </p:nvPr>
        </p:nvSpPr>
        <p:spPr/>
        <p:txBody>
          <a:bodyPr/>
          <a:lstStyle/>
          <a:p>
            <a:r>
              <a:rPr lang="en-US" altLang="zh-CN" dirty="0"/>
              <a:t>This is the background on the extreme precipitation in Bloomington for 2021. We got the data from IU station, and as mentioned, 2021 had the strongest precipitation in a hundred years. We used data from 1950 to 2022 for the analysis, and we plan to compare this with data from 1895 to 2022 later on.</a:t>
            </a:r>
          </a:p>
        </p:txBody>
      </p:sp>
      <p:sp>
        <p:nvSpPr>
          <p:cNvPr id="4" name="灯片编号占位符 3">
            <a:extLst>
              <a:ext uri="{FF2B5EF4-FFF2-40B4-BE49-F238E27FC236}">
                <a16:creationId xmlns:a16="http://schemas.microsoft.com/office/drawing/2014/main" id="{4A7E57E5-D512-E2C3-543B-4560CC91F0C6}"/>
              </a:ext>
            </a:extLst>
          </p:cNvPr>
          <p:cNvSpPr>
            <a:spLocks noGrp="1"/>
          </p:cNvSpPr>
          <p:nvPr>
            <p:ph type="sldNum" sz="quarter" idx="5"/>
          </p:nvPr>
        </p:nvSpPr>
        <p:spPr/>
        <p:txBody>
          <a:bodyPr/>
          <a:lstStyle/>
          <a:p>
            <a:fld id="{518B6A84-292D-AA46-B562-16E79681CCF8}" type="slidenum">
              <a:rPr kumimoji="1" lang="zh-CN" altLang="en-US" smtClean="0"/>
              <a:t>9</a:t>
            </a:fld>
            <a:endParaRPr kumimoji="1" lang="zh-CN" altLang="en-US"/>
          </a:p>
        </p:txBody>
      </p:sp>
    </p:spTree>
    <p:extLst>
      <p:ext uri="{BB962C8B-B14F-4D97-AF65-F5344CB8AC3E}">
        <p14:creationId xmlns:p14="http://schemas.microsoft.com/office/powerpoint/2010/main" val="326038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B27C7-98B9-4959-9365-CA98013AFD3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0D2A8B4-8E5A-17F3-B24E-63B08F10D7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0E6E716-EAFE-84C8-7CDB-0B6A1FB49859}"/>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AA0CE632-6209-D9D5-1B52-A63274C1B3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C9A985E-CF84-B782-7EAF-9529A0875594}"/>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201044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42F09-0984-120F-A9B5-E7F976BB41C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E8A9121-99E3-93CE-1E7F-36176F2E22B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756DE55-91B0-EAA2-23CB-8E3DB80C3969}"/>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D468B739-6135-FC26-689F-F8E515C9840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AF715D2-9C20-7DDD-616F-F47C11720508}"/>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1079217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86D43E-2EDB-FC2F-395E-3D2FFAADDB9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B275EFE-8AA3-41E9-4F12-4C584B3CF9A1}"/>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F7A95E4-1604-CB2A-520D-C111A144A824}"/>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370BBC44-EE69-098C-CA68-FB9985D0FB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246916F-7553-01DA-F651-5EF3461733E2}"/>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570613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A486B-0321-38CA-CE0F-90BA233EBE8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5966A2C-308C-627B-C147-AAB745EB0FA3}"/>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375EA20-B9ED-EE6A-B261-CD5F92B87B60}"/>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59BE8B13-1199-B041-C47E-C01406607F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EF0FF3D-CB4E-305C-9E7A-27036F7CD775}"/>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399304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948C0-6C83-CC47-CEC4-CE9688ADD9D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64CC2B4-D39A-7FCF-1D28-8425E65563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EEB7464B-C97B-CD03-95E9-ACCE2407B8A7}"/>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1A903AFF-A1DC-AE2F-2E5A-65CD4CCC7C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F47E35-485D-09AB-2D38-FFBA33D78830}"/>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310649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E732A-8600-5064-E393-9CEE42CB17C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E876B61-D7F3-3619-512B-BD623E7A392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696D3AA-3C6F-F7AC-9CCE-647670A3FEA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CAC0F97-08DD-005C-CD5B-0D25D94D3EB9}"/>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6" name="页脚占位符 5">
            <a:extLst>
              <a:ext uri="{FF2B5EF4-FFF2-40B4-BE49-F238E27FC236}">
                <a16:creationId xmlns:a16="http://schemas.microsoft.com/office/drawing/2014/main" id="{77BDA8F4-C4BD-D946-1E43-C7D8742E2C0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8D225E4-BE7D-3B3C-E781-4B68FF2B8C00}"/>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403793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D4BD9-3B4B-61FC-9BB2-3842A89DBAF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3DF9CEF-4986-3FDE-6C28-ECE13A46C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3CDA393-F474-028A-D003-4F441232C1D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1BD0677-DB42-CBBC-812A-38FB07629C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3CD1D5C-87E7-73E0-0580-46AC9746873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F2F8CC0-50BE-27F2-B7C0-259E5A1EC9FD}"/>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8" name="页脚占位符 7">
            <a:extLst>
              <a:ext uri="{FF2B5EF4-FFF2-40B4-BE49-F238E27FC236}">
                <a16:creationId xmlns:a16="http://schemas.microsoft.com/office/drawing/2014/main" id="{3E386323-83E9-9C96-59AE-75B51AA0002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7DE9FA5-0B09-A914-B3DE-1D06AC157ECA}"/>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225347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0F9D1-3A7D-995B-808A-59419FF1DED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AC7B23F-F23A-FB76-34CD-03A484A66208}"/>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4" name="页脚占位符 3">
            <a:extLst>
              <a:ext uri="{FF2B5EF4-FFF2-40B4-BE49-F238E27FC236}">
                <a16:creationId xmlns:a16="http://schemas.microsoft.com/office/drawing/2014/main" id="{E1F6E1B1-B6DD-83FB-B1F8-FB16AA4F408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FA39AB5-8C0C-516F-8F6B-12169FCEA534}"/>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135106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C6E19D-EB4E-5AFC-C069-26C8A892FEA0}"/>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3" name="页脚占位符 2">
            <a:extLst>
              <a:ext uri="{FF2B5EF4-FFF2-40B4-BE49-F238E27FC236}">
                <a16:creationId xmlns:a16="http://schemas.microsoft.com/office/drawing/2014/main" id="{F1CF39CB-032C-2AC9-4D17-8842495D07F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82943F7-0236-8939-B275-FD7D5E2A8CF3}"/>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275726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17C40-19C8-E5DF-B1BA-0399C620724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6F7C404-EFBB-7663-CA28-2A9F1AA8E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217BA5F-EAE5-5E07-2AE8-B40F76C3E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E1FADEB-9AB2-175D-72BF-7C4711DC96AB}"/>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6" name="页脚占位符 5">
            <a:extLst>
              <a:ext uri="{FF2B5EF4-FFF2-40B4-BE49-F238E27FC236}">
                <a16:creationId xmlns:a16="http://schemas.microsoft.com/office/drawing/2014/main" id="{6B6B18FF-92F2-78EB-09D1-2729E3ECC25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B959569-DFC4-4D45-75CA-B76D9F2A42F6}"/>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99885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639A6-AD7B-853D-7A5E-C4000AC94E6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E027F4-326D-5B2F-260A-2C6B91A35C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8F451E0-8D6E-9185-60E9-B3FD71A53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ADCA78C-3794-D1A2-328D-58AC5B6815E7}"/>
              </a:ext>
            </a:extLst>
          </p:cNvPr>
          <p:cNvSpPr>
            <a:spLocks noGrp="1"/>
          </p:cNvSpPr>
          <p:nvPr>
            <p:ph type="dt" sz="half" idx="10"/>
          </p:nvPr>
        </p:nvSpPr>
        <p:spPr/>
        <p:txBody>
          <a:bodyPr/>
          <a:lstStyle/>
          <a:p>
            <a:fld id="{9F8B779F-A56E-9A48-AC44-7923C121BC9F}" type="datetimeFigureOut">
              <a:rPr kumimoji="1" lang="zh-CN" altLang="en-US" smtClean="0"/>
              <a:t>2024/12/8</a:t>
            </a:fld>
            <a:endParaRPr kumimoji="1" lang="zh-CN" altLang="en-US"/>
          </a:p>
        </p:txBody>
      </p:sp>
      <p:sp>
        <p:nvSpPr>
          <p:cNvPr id="6" name="页脚占位符 5">
            <a:extLst>
              <a:ext uri="{FF2B5EF4-FFF2-40B4-BE49-F238E27FC236}">
                <a16:creationId xmlns:a16="http://schemas.microsoft.com/office/drawing/2014/main" id="{144374B9-E064-1F72-D846-24CD665E13B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F8C2051-EE56-B292-3799-B57EFBBE284A}"/>
              </a:ext>
            </a:extLst>
          </p:cNvPr>
          <p:cNvSpPr>
            <a:spLocks noGrp="1"/>
          </p:cNvSpPr>
          <p:nvPr>
            <p:ph type="sldNum" sz="quarter" idx="12"/>
          </p:nvPr>
        </p:nvSpPr>
        <p:spPr/>
        <p:txBody>
          <a:body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1166817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EA23632-C744-FBC4-04FE-991675DC51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7B3EB74-C418-B677-9000-439C6A22E2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C1417F2-44A9-64DA-4B39-3A69EE696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8B779F-A56E-9A48-AC44-7923C121BC9F}" type="datetimeFigureOut">
              <a:rPr kumimoji="1" lang="zh-CN" altLang="en-US" smtClean="0"/>
              <a:t>2024/12/8</a:t>
            </a:fld>
            <a:endParaRPr kumimoji="1" lang="zh-CN" altLang="en-US"/>
          </a:p>
        </p:txBody>
      </p:sp>
      <p:sp>
        <p:nvSpPr>
          <p:cNvPr id="5" name="页脚占位符 4">
            <a:extLst>
              <a:ext uri="{FF2B5EF4-FFF2-40B4-BE49-F238E27FC236}">
                <a16:creationId xmlns:a16="http://schemas.microsoft.com/office/drawing/2014/main" id="{7A824785-545A-93EE-F7DC-E4151F9A3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E47B0B4-A58E-8165-0C53-B45DA5057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50498F-9DEB-384C-BA6A-55307AB6C1C0}" type="slidenum">
              <a:rPr kumimoji="1" lang="zh-CN" altLang="en-US" smtClean="0"/>
              <a:t>‹#›</a:t>
            </a:fld>
            <a:endParaRPr kumimoji="1" lang="zh-CN" altLang="en-US"/>
          </a:p>
        </p:txBody>
      </p:sp>
    </p:spTree>
    <p:extLst>
      <p:ext uri="{BB962C8B-B14F-4D97-AF65-F5344CB8AC3E}">
        <p14:creationId xmlns:p14="http://schemas.microsoft.com/office/powerpoint/2010/main" val="1490959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squarebulletin.com/2021/06/19/photos-kirkwood-flood-of-202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heraldtimesonline.com/story/news/2021/06/19/weather-bloomington-indiana-flooding-kirkwood-flood-damage/775507000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AFF4-0E39-3CF0-F84D-5F5AE5C4D9D3}"/>
            </a:ext>
          </a:extLst>
        </p:cNvPr>
        <p:cNvGrpSpPr/>
        <p:nvPr/>
      </p:nvGrpSpPr>
      <p:grpSpPr>
        <a:xfrm>
          <a:off x="0" y="0"/>
          <a:ext cx="0" cy="0"/>
          <a:chOff x="0" y="0"/>
          <a:chExt cx="0" cy="0"/>
        </a:xfrm>
      </p:grpSpPr>
      <p:pic>
        <p:nvPicPr>
          <p:cNvPr id="16" name="图片 15">
            <a:extLst>
              <a:ext uri="{FF2B5EF4-FFF2-40B4-BE49-F238E27FC236}">
                <a16:creationId xmlns:a16="http://schemas.microsoft.com/office/drawing/2014/main" id="{72CEBB86-1A85-543F-E4D2-2F0BD0277DF9}"/>
              </a:ext>
            </a:extLst>
          </p:cNvPr>
          <p:cNvPicPr>
            <a:picLocks noChangeAspect="1"/>
          </p:cNvPicPr>
          <p:nvPr/>
        </p:nvPicPr>
        <p:blipFill>
          <a:blip r:embed="rId3"/>
          <a:stretch>
            <a:fillRect/>
          </a:stretch>
        </p:blipFill>
        <p:spPr>
          <a:xfrm>
            <a:off x="7320553" y="5017060"/>
            <a:ext cx="4222290" cy="1705474"/>
          </a:xfrm>
          <a:prstGeom prst="rect">
            <a:avLst/>
          </a:prstGeom>
        </p:spPr>
      </p:pic>
      <p:pic>
        <p:nvPicPr>
          <p:cNvPr id="9" name="图片 8">
            <a:extLst>
              <a:ext uri="{FF2B5EF4-FFF2-40B4-BE49-F238E27FC236}">
                <a16:creationId xmlns:a16="http://schemas.microsoft.com/office/drawing/2014/main" id="{E722CDF5-CFB1-BA6B-1706-49D477F0089B}"/>
              </a:ext>
            </a:extLst>
          </p:cNvPr>
          <p:cNvPicPr>
            <a:picLocks noChangeAspect="1"/>
          </p:cNvPicPr>
          <p:nvPr/>
        </p:nvPicPr>
        <p:blipFill>
          <a:blip r:embed="rId4"/>
          <a:stretch>
            <a:fillRect/>
          </a:stretch>
        </p:blipFill>
        <p:spPr>
          <a:xfrm>
            <a:off x="8293551" y="559315"/>
            <a:ext cx="2276294" cy="2147931"/>
          </a:xfrm>
          <a:prstGeom prst="rect">
            <a:avLst/>
          </a:prstGeom>
        </p:spPr>
      </p:pic>
      <p:sp>
        <p:nvSpPr>
          <p:cNvPr id="3" name="文本框 2">
            <a:extLst>
              <a:ext uri="{FF2B5EF4-FFF2-40B4-BE49-F238E27FC236}">
                <a16:creationId xmlns:a16="http://schemas.microsoft.com/office/drawing/2014/main" id="{9DBF793D-B659-C397-541C-5749CB1A349C}"/>
              </a:ext>
            </a:extLst>
          </p:cNvPr>
          <p:cNvSpPr txBox="1"/>
          <p:nvPr/>
        </p:nvSpPr>
        <p:spPr>
          <a:xfrm>
            <a:off x="220133" y="2939280"/>
            <a:ext cx="11176000" cy="1077218"/>
          </a:xfrm>
          <a:prstGeom prst="rect">
            <a:avLst/>
          </a:prstGeom>
          <a:noFill/>
        </p:spPr>
        <p:txBody>
          <a:bodyPr wrap="square">
            <a:spAutoFit/>
          </a:bodyPr>
          <a:lstStyle/>
          <a:p>
            <a:pPr algn="ctr"/>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8" name="文本框 7">
            <a:extLst>
              <a:ext uri="{FF2B5EF4-FFF2-40B4-BE49-F238E27FC236}">
                <a16:creationId xmlns:a16="http://schemas.microsoft.com/office/drawing/2014/main" id="{6446ADB5-FAB6-AE3E-5F4C-AB107E24AD0B}"/>
              </a:ext>
            </a:extLst>
          </p:cNvPr>
          <p:cNvSpPr txBox="1"/>
          <p:nvPr/>
        </p:nvSpPr>
        <p:spPr>
          <a:xfrm>
            <a:off x="3034510" y="4149686"/>
            <a:ext cx="7535335" cy="1449179"/>
          </a:xfrm>
          <a:prstGeom prst="rect">
            <a:avLst/>
          </a:prstGeom>
          <a:noFill/>
        </p:spPr>
        <p:txBody>
          <a:bodyPr wrap="square">
            <a:spAutoFit/>
          </a:bodyPr>
          <a:lstStyle/>
          <a:p>
            <a:pPr>
              <a:lnSpc>
                <a:spcPts val="2660"/>
              </a:lnSpc>
            </a:pPr>
            <a:r>
              <a:rPr lang="en-US" altLang="zh-CN" sz="2000" b="1" dirty="0">
                <a:latin typeface="Arial" panose="020B0604020202020204" pitchFamily="34" charset="0"/>
                <a:cs typeface="Arial" panose="020B0604020202020204" pitchFamily="34" charset="0"/>
              </a:rPr>
              <a:t>Current and Future Trends in Extreme Weather</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(Fall 2024)</a:t>
            </a:r>
          </a:p>
          <a:p>
            <a:pPr>
              <a:lnSpc>
                <a:spcPts val="2660"/>
              </a:lnSpc>
            </a:pPr>
            <a:r>
              <a:rPr lang="en-US" altLang="zh-CN" sz="2000" b="1" dirty="0">
                <a:latin typeface="Arial" panose="020B0604020202020204" pitchFamily="34" charset="0"/>
                <a:cs typeface="Arial" panose="020B0604020202020204" pitchFamily="34" charset="0"/>
              </a:rPr>
              <a:t>Graduate Major Assignment</a:t>
            </a:r>
          </a:p>
          <a:p>
            <a:pPr>
              <a:lnSpc>
                <a:spcPts val="2660"/>
              </a:lnSpc>
            </a:pPr>
            <a:r>
              <a:rPr lang="en-US" altLang="zh-CN" sz="2000" b="1" dirty="0">
                <a:latin typeface="Arial" panose="020B0604020202020204" pitchFamily="34" charset="0"/>
                <a:cs typeface="Arial" panose="020B0604020202020204" pitchFamily="34" charset="0"/>
              </a:rPr>
              <a:t>Student: </a:t>
            </a:r>
            <a:r>
              <a:rPr lang="en-US" altLang="zh-CN" sz="2000" b="1" dirty="0" err="1">
                <a:latin typeface="Arial" panose="020B0604020202020204" pitchFamily="34" charset="0"/>
                <a:cs typeface="Arial" panose="020B0604020202020204" pitchFamily="34" charset="0"/>
              </a:rPr>
              <a:t>Guoqing</a:t>
            </a:r>
            <a:r>
              <a:rPr lang="en-US" altLang="zh-CN" sz="2000" b="1" dirty="0">
                <a:latin typeface="Arial" panose="020B0604020202020204" pitchFamily="34" charset="0"/>
                <a:cs typeface="Arial" panose="020B0604020202020204" pitchFamily="34" charset="0"/>
              </a:rPr>
              <a:t> Gong </a:t>
            </a:r>
          </a:p>
          <a:p>
            <a:pPr>
              <a:lnSpc>
                <a:spcPts val="2660"/>
              </a:lnSpc>
            </a:pPr>
            <a:r>
              <a:rPr lang="en-US" altLang="zh-CN" sz="2000" b="1" dirty="0">
                <a:latin typeface="Arial" panose="020B0604020202020204" pitchFamily="34" charset="0"/>
                <a:cs typeface="Arial" panose="020B0604020202020204" pitchFamily="34" charset="0"/>
              </a:rPr>
              <a:t>Teacher: Travis O’Brien</a:t>
            </a:r>
          </a:p>
        </p:txBody>
      </p:sp>
      <p:grpSp>
        <p:nvGrpSpPr>
          <p:cNvPr id="13" name="组合 12">
            <a:extLst>
              <a:ext uri="{FF2B5EF4-FFF2-40B4-BE49-F238E27FC236}">
                <a16:creationId xmlns:a16="http://schemas.microsoft.com/office/drawing/2014/main" id="{CFCFF04A-FF84-60A4-6B15-AE8BF8E28E0B}"/>
              </a:ext>
            </a:extLst>
          </p:cNvPr>
          <p:cNvGrpSpPr/>
          <p:nvPr/>
        </p:nvGrpSpPr>
        <p:grpSpPr>
          <a:xfrm>
            <a:off x="600850" y="1553548"/>
            <a:ext cx="7874282" cy="768372"/>
            <a:chOff x="482967" y="477562"/>
            <a:chExt cx="7874282" cy="768372"/>
          </a:xfrm>
        </p:grpSpPr>
        <p:pic>
          <p:nvPicPr>
            <p:cNvPr id="1032" name="Picture 8">
              <a:extLst>
                <a:ext uri="{FF2B5EF4-FFF2-40B4-BE49-F238E27FC236}">
                  <a16:creationId xmlns:a16="http://schemas.microsoft.com/office/drawing/2014/main" id="{1FFB4273-111B-5B69-D1E8-37C119E7CA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7250"/>
            <a:stretch/>
          </p:blipFill>
          <p:spPr bwMode="auto">
            <a:xfrm>
              <a:off x="482967" y="477562"/>
              <a:ext cx="649732" cy="76837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8DD7B49-BDD1-919B-AE2B-E99B69C84D5E}"/>
                </a:ext>
              </a:extLst>
            </p:cNvPr>
            <p:cNvSpPr txBox="1"/>
            <p:nvPr/>
          </p:nvSpPr>
          <p:spPr>
            <a:xfrm>
              <a:off x="1194449" y="569360"/>
              <a:ext cx="7162800" cy="584775"/>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Indiana University Bloomington</a:t>
              </a:r>
              <a:endParaRPr lang="zh-CN" altLang="en-US" sz="3200" dirty="0"/>
            </a:p>
          </p:txBody>
        </p:sp>
      </p:grpSp>
      <p:sp>
        <p:nvSpPr>
          <p:cNvPr id="4" name="灯片编号占位符 3">
            <a:extLst>
              <a:ext uri="{FF2B5EF4-FFF2-40B4-BE49-F238E27FC236}">
                <a16:creationId xmlns:a16="http://schemas.microsoft.com/office/drawing/2014/main" id="{8EA1F866-3629-7B2B-6627-920AD8B9D120}"/>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539888"/>
      </p:ext>
    </p:extLst>
  </p:cSld>
  <p:clrMapOvr>
    <a:masterClrMapping/>
  </p:clrMapOvr>
  <mc:AlternateContent xmlns:mc="http://schemas.openxmlformats.org/markup-compatibility/2006">
    <mc:Choice xmlns:p14="http://schemas.microsoft.com/office/powerpoint/2010/main" Requires="p14">
      <p:transition spd="slow" p14:dur="2000" advTm="2897"/>
    </mc:Choice>
    <mc:Fallback>
      <p:transition spd="slow" advTm="28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3231A-0010-D58B-F0AB-32C467BFC1CC}"/>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C686EE90-0EEE-6702-7506-277EEFD351A2}"/>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7F57A848-609D-BB8D-FCD5-BE31CFC6C7F6}"/>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DB1C61C2-6A16-9FB2-CF01-2061D89C1D4D}"/>
              </a:ext>
            </a:extLst>
          </p:cNvPr>
          <p:cNvSpPr txBox="1"/>
          <p:nvPr/>
        </p:nvSpPr>
        <p:spPr>
          <a:xfrm>
            <a:off x="268993" y="1836256"/>
            <a:ext cx="5184750" cy="1938992"/>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The</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central</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to D&amp;A methodologies</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Evaluating changes in the probability of extreme events (change of </a:t>
            </a:r>
            <a:r>
              <a:rPr lang="el-GR" altLang="zh-CN" sz="2000" dirty="0">
                <a:solidFill>
                  <a:srgbClr val="C00000"/>
                </a:solidFill>
                <a:latin typeface="Arial" panose="020B0604020202020204" pitchFamily="34" charset="0"/>
                <a:cs typeface="Arial" panose="020B0604020202020204" pitchFamily="34" charset="0"/>
              </a:rPr>
              <a:t>μ</a:t>
            </a:r>
            <a:r>
              <a:rPr lang="en-US" altLang="zh-CN" sz="2000" dirty="0">
                <a:latin typeface="Arial" panose="020B0604020202020204" pitchFamily="34" charset="0"/>
                <a:cs typeface="Arial" panose="020B0604020202020204" pitchFamily="34" charset="0"/>
              </a:rPr>
              <a:t>, </a:t>
            </a:r>
            <a:r>
              <a:rPr lang="el-GR" altLang="zh-CN" sz="2000" dirty="0">
                <a:latin typeface="Arial" panose="020B0604020202020204" pitchFamily="34" charset="0"/>
                <a:cs typeface="Arial" panose="020B0604020202020204" pitchFamily="34" charset="0"/>
              </a:rPr>
              <a:t>σ</a:t>
            </a:r>
            <a:r>
              <a:rPr lang="en-US" altLang="zh-CN" sz="2000" dirty="0">
                <a:latin typeface="Arial" panose="020B0604020202020204" pitchFamily="34" charset="0"/>
                <a:cs typeface="Arial" panose="020B0604020202020204" pitchFamily="34" charset="0"/>
              </a:rPr>
              <a:t>,</a:t>
            </a:r>
            <a:r>
              <a:rPr lang="el-GR" altLang="zh-CN" sz="2000" dirty="0">
                <a:latin typeface="Arial" panose="020B0604020202020204" pitchFamily="34" charset="0"/>
                <a:cs typeface="Arial" panose="020B0604020202020204" pitchFamily="34" charset="0"/>
              </a:rPr>
              <a:t> ξ</a:t>
            </a:r>
            <a:r>
              <a:rPr lang="en-US" altLang="zh-CN" sz="2000" dirty="0">
                <a:latin typeface="Arial" panose="020B0604020202020204" pitchFamily="34" charset="0"/>
                <a:cs typeface="Arial" panose="020B0604020202020204" pitchFamily="34" charset="0"/>
              </a:rPr>
              <a:t>).</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Attributing causes of changes in extreme events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Projecting future risks of extreme events</a:t>
            </a:r>
          </a:p>
        </p:txBody>
      </p:sp>
      <p:sp>
        <p:nvSpPr>
          <p:cNvPr id="2" name="文本框 1">
            <a:extLst>
              <a:ext uri="{FF2B5EF4-FFF2-40B4-BE49-F238E27FC236}">
                <a16:creationId xmlns:a16="http://schemas.microsoft.com/office/drawing/2014/main" id="{69E816C4-C315-98D7-6EEE-6AD1DECCED3E}"/>
              </a:ext>
            </a:extLst>
          </p:cNvPr>
          <p:cNvSpPr txBox="1"/>
          <p:nvPr/>
        </p:nvSpPr>
        <p:spPr>
          <a:xfrm>
            <a:off x="268993" y="1307738"/>
            <a:ext cx="9084557"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Generalized Extreme Value (GEV) Regression</a:t>
            </a:r>
          </a:p>
        </p:txBody>
      </p:sp>
      <p:sp>
        <p:nvSpPr>
          <p:cNvPr id="6" name="文本框 5">
            <a:extLst>
              <a:ext uri="{FF2B5EF4-FFF2-40B4-BE49-F238E27FC236}">
                <a16:creationId xmlns:a16="http://schemas.microsoft.com/office/drawing/2014/main" id="{3BEC5204-BC56-83BB-E861-2A94FB5AFEEA}"/>
              </a:ext>
            </a:extLst>
          </p:cNvPr>
          <p:cNvSpPr txBox="1"/>
          <p:nvPr/>
        </p:nvSpPr>
        <p:spPr>
          <a:xfrm>
            <a:off x="268993" y="3881229"/>
            <a:ext cx="6286500" cy="400110"/>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Comparison</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with</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the</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Central</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Limit</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Theorem</a:t>
            </a:r>
            <a:endParaRPr lang="en-US" altLang="zh-CN" sz="2000" dirty="0">
              <a:highlight>
                <a:srgbClr val="F9CFCC"/>
              </a:highlight>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519A2B3-1A34-3838-2BF7-3AD58D279BDB}"/>
              </a:ext>
            </a:extLst>
          </p:cNvPr>
          <p:cNvSpPr txBox="1"/>
          <p:nvPr/>
        </p:nvSpPr>
        <p:spPr>
          <a:xfrm>
            <a:off x="6096000" y="1830958"/>
            <a:ext cx="5037794" cy="1938992"/>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The valid statistical conditions for the GEV method</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Independent and Identically Distributed</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Sufficiently Long Time Series</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Block Maxima Method</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Parameter Stability Assumption</a:t>
            </a:r>
          </a:p>
        </p:txBody>
      </p:sp>
      <p:graphicFrame>
        <p:nvGraphicFramePr>
          <p:cNvPr id="14" name="表格 13">
            <a:extLst>
              <a:ext uri="{FF2B5EF4-FFF2-40B4-BE49-F238E27FC236}">
                <a16:creationId xmlns:a16="http://schemas.microsoft.com/office/drawing/2014/main" id="{6645B7E4-F8E1-C429-E8BA-FBBC2FEE5912}"/>
              </a:ext>
            </a:extLst>
          </p:cNvPr>
          <p:cNvGraphicFramePr>
            <a:graphicFrameLocks noGrp="1"/>
          </p:cNvGraphicFramePr>
          <p:nvPr>
            <p:extLst>
              <p:ext uri="{D42A27DB-BD31-4B8C-83A1-F6EECF244321}">
                <p14:modId xmlns:p14="http://schemas.microsoft.com/office/powerpoint/2010/main" val="1081312729"/>
              </p:ext>
            </p:extLst>
          </p:nvPr>
        </p:nvGraphicFramePr>
        <p:xfrm>
          <a:off x="268993" y="4337756"/>
          <a:ext cx="11772901" cy="2194560"/>
        </p:xfrm>
        <a:graphic>
          <a:graphicData uri="http://schemas.openxmlformats.org/drawingml/2006/table">
            <a:tbl>
              <a:tblPr firstRow="1" bandRow="1">
                <a:tableStyleId>{5C22544A-7EE6-4342-B048-85BDC9FD1C3A}</a:tableStyleId>
              </a:tblPr>
              <a:tblGrid>
                <a:gridCol w="1813238">
                  <a:extLst>
                    <a:ext uri="{9D8B030D-6E8A-4147-A177-3AD203B41FA5}">
                      <a16:colId xmlns:a16="http://schemas.microsoft.com/office/drawing/2014/main" val="1633995765"/>
                    </a:ext>
                  </a:extLst>
                </a:gridCol>
                <a:gridCol w="5187435">
                  <a:extLst>
                    <a:ext uri="{9D8B030D-6E8A-4147-A177-3AD203B41FA5}">
                      <a16:colId xmlns:a16="http://schemas.microsoft.com/office/drawing/2014/main" val="4231110530"/>
                    </a:ext>
                  </a:extLst>
                </a:gridCol>
                <a:gridCol w="4772228">
                  <a:extLst>
                    <a:ext uri="{9D8B030D-6E8A-4147-A177-3AD203B41FA5}">
                      <a16:colId xmlns:a16="http://schemas.microsoft.com/office/drawing/2014/main" val="691681010"/>
                    </a:ext>
                  </a:extLst>
                </a:gridCol>
              </a:tblGrid>
              <a:tr h="0">
                <a:tc>
                  <a:txBody>
                    <a:bodyPr/>
                    <a:lstStyle/>
                    <a:p>
                      <a:r>
                        <a:rPr lang="en-US" altLang="zh-CN" dirty="0">
                          <a:latin typeface="Arial" panose="020B0604020202020204" pitchFamily="34" charset="0"/>
                          <a:cs typeface="Arial" panose="020B0604020202020204" pitchFamily="34" charset="0"/>
                        </a:rPr>
                        <a:t>Characteristic</a:t>
                      </a:r>
                      <a:endParaRPr lang="zh-CN" altLang="en-US" dirty="0">
                        <a:latin typeface="Arial" panose="020B0604020202020204" pitchFamily="34" charset="0"/>
                        <a:cs typeface="Arial" panose="020B0604020202020204" pitchFamily="34" charset="0"/>
                      </a:endParaRPr>
                    </a:p>
                  </a:txBody>
                  <a:tcPr>
                    <a:solidFill>
                      <a:srgbClr val="9E0000"/>
                    </a:solidFill>
                  </a:tcPr>
                </a:tc>
                <a:tc>
                  <a:txBody>
                    <a:bodyPr/>
                    <a:lstStyle/>
                    <a:p>
                      <a:r>
                        <a:rPr lang="en-US" altLang="zh-CN" dirty="0">
                          <a:latin typeface="Arial" panose="020B0604020202020204" pitchFamily="34" charset="0"/>
                          <a:cs typeface="Arial" panose="020B0604020202020204" pitchFamily="34" charset="0"/>
                        </a:rPr>
                        <a:t>Generalized Extreme Value </a:t>
                      </a:r>
                    </a:p>
                  </a:txBody>
                  <a:tcPr>
                    <a:solidFill>
                      <a:srgbClr val="9E0000"/>
                    </a:solidFill>
                  </a:tcPr>
                </a:tc>
                <a:tc>
                  <a:txBody>
                    <a:bodyPr/>
                    <a:lstStyle/>
                    <a:p>
                      <a:r>
                        <a:rPr lang="en-US" altLang="zh-CN" dirty="0">
                          <a:latin typeface="Arial" panose="020B0604020202020204" pitchFamily="34" charset="0"/>
                          <a:cs typeface="Arial" panose="020B0604020202020204" pitchFamily="34" charset="0"/>
                        </a:rPr>
                        <a:t>Central Limit Theorem </a:t>
                      </a:r>
                      <a:endParaRPr lang="zh-CN" altLang="en-US" dirty="0">
                        <a:latin typeface="Arial" panose="020B0604020202020204" pitchFamily="34" charset="0"/>
                        <a:cs typeface="Arial" panose="020B0604020202020204" pitchFamily="34" charset="0"/>
                      </a:endParaRPr>
                    </a:p>
                  </a:txBody>
                  <a:tcPr>
                    <a:solidFill>
                      <a:srgbClr val="9E0000"/>
                    </a:solidFill>
                  </a:tcPr>
                </a:tc>
                <a:extLst>
                  <a:ext uri="{0D108BD9-81ED-4DB2-BD59-A6C34878D82A}">
                    <a16:rowId xmlns:a16="http://schemas.microsoft.com/office/drawing/2014/main" val="1125072254"/>
                  </a:ext>
                </a:extLst>
              </a:tr>
              <a:tr h="0">
                <a:tc>
                  <a:txBody>
                    <a:bodyPr/>
                    <a:lstStyle/>
                    <a:p>
                      <a:r>
                        <a:rPr lang="en-US" altLang="zh-CN" dirty="0">
                          <a:latin typeface="Arial" panose="020B0604020202020204" pitchFamily="34" charset="0"/>
                          <a:cs typeface="Arial" panose="020B0604020202020204" pitchFamily="34" charset="0"/>
                        </a:rPr>
                        <a:t>Focus</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Extremes (max/min values)</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Mean or sum of data</a:t>
                      </a:r>
                      <a:endParaRPr lang="zh-CN" altLang="en-US" dirty="0">
                        <a:latin typeface="Arial" panose="020B0604020202020204" pitchFamily="34" charset="0"/>
                        <a:cs typeface="Arial" panose="020B0604020202020204" pitchFamily="34" charset="0"/>
                      </a:endParaRPr>
                    </a:p>
                  </a:txBody>
                  <a:tcPr>
                    <a:solidFill>
                      <a:srgbClr val="FBCFCC"/>
                    </a:solidFill>
                  </a:tcPr>
                </a:tc>
                <a:extLst>
                  <a:ext uri="{0D108BD9-81ED-4DB2-BD59-A6C34878D82A}">
                    <a16:rowId xmlns:a16="http://schemas.microsoft.com/office/drawing/2014/main" val="1686871280"/>
                  </a:ext>
                </a:extLst>
              </a:tr>
              <a:tr h="0">
                <a:tc>
                  <a:txBody>
                    <a:bodyPr/>
                    <a:lstStyle/>
                    <a:p>
                      <a:r>
                        <a:rPr lang="en-US" altLang="zh-CN" dirty="0">
                          <a:latin typeface="Arial" panose="020B0604020202020204" pitchFamily="34" charset="0"/>
                          <a:cs typeface="Arial" panose="020B0604020202020204" pitchFamily="34" charset="0"/>
                        </a:rPr>
                        <a:t>Core Theory</a:t>
                      </a:r>
                      <a:endParaRPr lang="zh-CN" altLang="en-US" dirty="0">
                        <a:latin typeface="Arial" panose="020B0604020202020204" pitchFamily="34" charset="0"/>
                        <a:cs typeface="Arial" panose="020B0604020202020204" pitchFamily="34" charset="0"/>
                      </a:endParaRPr>
                    </a:p>
                  </a:txBody>
                  <a:tcPr>
                    <a:solidFill>
                      <a:srgbClr val="F6EDEC"/>
                    </a:solidFill>
                  </a:tcPr>
                </a:tc>
                <a:tc>
                  <a:txBody>
                    <a:bodyPr/>
                    <a:lstStyle/>
                    <a:p>
                      <a:r>
                        <a:rPr lang="en-US" altLang="zh-CN" dirty="0">
                          <a:latin typeface="Arial" panose="020B0604020202020204" pitchFamily="34" charset="0"/>
                          <a:cs typeface="Arial" panose="020B0604020202020204" pitchFamily="34" charset="0"/>
                        </a:rPr>
                        <a:t>Extremes converge to GEV distribution</a:t>
                      </a:r>
                      <a:endParaRPr lang="zh-CN" altLang="en-US" dirty="0">
                        <a:latin typeface="Arial" panose="020B0604020202020204" pitchFamily="34" charset="0"/>
                        <a:cs typeface="Arial" panose="020B0604020202020204" pitchFamily="34" charset="0"/>
                      </a:endParaRPr>
                    </a:p>
                  </a:txBody>
                  <a:tcPr>
                    <a:solidFill>
                      <a:srgbClr val="F6EDEC"/>
                    </a:solidFill>
                  </a:tcPr>
                </a:tc>
                <a:tc>
                  <a:txBody>
                    <a:bodyPr/>
                    <a:lstStyle/>
                    <a:p>
                      <a:r>
                        <a:rPr lang="en-US" altLang="zh-CN" dirty="0">
                          <a:latin typeface="Arial" panose="020B0604020202020204" pitchFamily="34" charset="0"/>
                          <a:cs typeface="Arial" panose="020B0604020202020204" pitchFamily="34" charset="0"/>
                        </a:rPr>
                        <a:t>Sample means approach normal distribution</a:t>
                      </a:r>
                      <a:endParaRPr lang="zh-CN" altLang="en-US" dirty="0">
                        <a:latin typeface="Arial" panose="020B0604020202020204" pitchFamily="34" charset="0"/>
                        <a:cs typeface="Arial" panose="020B0604020202020204" pitchFamily="34" charset="0"/>
                      </a:endParaRPr>
                    </a:p>
                  </a:txBody>
                  <a:tcPr>
                    <a:solidFill>
                      <a:srgbClr val="F6EDEC"/>
                    </a:solidFill>
                  </a:tcPr>
                </a:tc>
                <a:extLst>
                  <a:ext uri="{0D108BD9-81ED-4DB2-BD59-A6C34878D82A}">
                    <a16:rowId xmlns:a16="http://schemas.microsoft.com/office/drawing/2014/main" val="732441489"/>
                  </a:ext>
                </a:extLst>
              </a:tr>
              <a:tr h="0">
                <a:tc>
                  <a:txBody>
                    <a:bodyPr/>
                    <a:lstStyle/>
                    <a:p>
                      <a:r>
                        <a:rPr lang="en-US" altLang="zh-CN" dirty="0">
                          <a:latin typeface="Arial" panose="020B0604020202020204" pitchFamily="34" charset="0"/>
                          <a:cs typeface="Arial" panose="020B0604020202020204" pitchFamily="34" charset="0"/>
                        </a:rPr>
                        <a:t>Scope</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Extreme phenomena (e.g., rainfall, temperature)</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Central tendency of populations</a:t>
                      </a:r>
                      <a:endParaRPr lang="zh-CN" altLang="en-US" dirty="0">
                        <a:latin typeface="Arial" panose="020B0604020202020204" pitchFamily="34" charset="0"/>
                        <a:cs typeface="Arial" panose="020B0604020202020204" pitchFamily="34" charset="0"/>
                      </a:endParaRPr>
                    </a:p>
                  </a:txBody>
                  <a:tcPr>
                    <a:solidFill>
                      <a:srgbClr val="FBCFCC"/>
                    </a:solidFill>
                  </a:tcPr>
                </a:tc>
                <a:extLst>
                  <a:ext uri="{0D108BD9-81ED-4DB2-BD59-A6C34878D82A}">
                    <a16:rowId xmlns:a16="http://schemas.microsoft.com/office/drawing/2014/main" val="3669877537"/>
                  </a:ext>
                </a:extLst>
              </a:tr>
              <a:tr h="0">
                <a:tc>
                  <a:txBody>
                    <a:bodyPr/>
                    <a:lstStyle/>
                    <a:p>
                      <a:r>
                        <a:rPr lang="en-US" altLang="zh-CN" dirty="0">
                          <a:latin typeface="Arial" panose="020B0604020202020204" pitchFamily="34" charset="0"/>
                          <a:cs typeface="Arial" panose="020B0604020202020204" pitchFamily="34" charset="0"/>
                        </a:rPr>
                        <a:t>Distribution</a:t>
                      </a:r>
                      <a:endParaRPr lang="zh-CN" altLang="en-US" dirty="0">
                        <a:latin typeface="Arial" panose="020B0604020202020204" pitchFamily="34" charset="0"/>
                        <a:cs typeface="Arial" panose="020B0604020202020204" pitchFamily="34" charset="0"/>
                      </a:endParaRPr>
                    </a:p>
                  </a:txBody>
                  <a:tcPr>
                    <a:solidFill>
                      <a:srgbClr val="F6EDEC"/>
                    </a:solidFill>
                  </a:tcPr>
                </a:tc>
                <a:tc>
                  <a:txBody>
                    <a:bodyPr/>
                    <a:lstStyle/>
                    <a:p>
                      <a:r>
                        <a:rPr lang="en-US" altLang="zh-CN" dirty="0">
                          <a:latin typeface="Arial" panose="020B0604020202020204" pitchFamily="34" charset="0"/>
                          <a:cs typeface="Arial" panose="020B0604020202020204" pitchFamily="34" charset="0"/>
                        </a:rPr>
                        <a:t>Converges to GEV (Weibull, Gumbel, Fréchet)</a:t>
                      </a:r>
                      <a:endParaRPr lang="zh-CN" altLang="en-US" dirty="0">
                        <a:latin typeface="Arial" panose="020B0604020202020204" pitchFamily="34" charset="0"/>
                        <a:cs typeface="Arial" panose="020B0604020202020204" pitchFamily="34" charset="0"/>
                      </a:endParaRPr>
                    </a:p>
                  </a:txBody>
                  <a:tcPr>
                    <a:solidFill>
                      <a:srgbClr val="F6EDEC"/>
                    </a:solidFill>
                  </a:tcPr>
                </a:tc>
                <a:tc>
                  <a:txBody>
                    <a:bodyPr/>
                    <a:lstStyle/>
                    <a:p>
                      <a:r>
                        <a:rPr lang="en-US" altLang="zh-CN" dirty="0">
                          <a:latin typeface="Arial" panose="020B0604020202020204" pitchFamily="34" charset="0"/>
                          <a:cs typeface="Arial" panose="020B0604020202020204" pitchFamily="34" charset="0"/>
                        </a:rPr>
                        <a:t>Converges to normal distribution</a:t>
                      </a:r>
                      <a:endParaRPr lang="zh-CN" altLang="en-US" dirty="0">
                        <a:latin typeface="Arial" panose="020B0604020202020204" pitchFamily="34" charset="0"/>
                        <a:cs typeface="Arial" panose="020B0604020202020204" pitchFamily="34" charset="0"/>
                      </a:endParaRPr>
                    </a:p>
                  </a:txBody>
                  <a:tcPr>
                    <a:solidFill>
                      <a:srgbClr val="F6EDEC"/>
                    </a:solidFill>
                  </a:tcPr>
                </a:tc>
                <a:extLst>
                  <a:ext uri="{0D108BD9-81ED-4DB2-BD59-A6C34878D82A}">
                    <a16:rowId xmlns:a16="http://schemas.microsoft.com/office/drawing/2014/main" val="166453603"/>
                  </a:ext>
                </a:extLst>
              </a:tr>
              <a:tr h="0">
                <a:tc>
                  <a:txBody>
                    <a:bodyPr/>
                    <a:lstStyle/>
                    <a:p>
                      <a:r>
                        <a:rPr lang="en-US" altLang="zh-CN" dirty="0">
                          <a:latin typeface="Arial" panose="020B0604020202020204" pitchFamily="34" charset="0"/>
                          <a:cs typeface="Arial" panose="020B0604020202020204" pitchFamily="34" charset="0"/>
                        </a:rPr>
                        <a:t>Use</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Analyzing frequency, intensity of extremes</a:t>
                      </a:r>
                      <a:endParaRPr lang="zh-CN" altLang="en-US" dirty="0">
                        <a:latin typeface="Arial" panose="020B0604020202020204" pitchFamily="34" charset="0"/>
                        <a:cs typeface="Arial" panose="020B0604020202020204" pitchFamily="34" charset="0"/>
                      </a:endParaRPr>
                    </a:p>
                  </a:txBody>
                  <a:tcPr>
                    <a:solidFill>
                      <a:srgbClr val="FBCFCC"/>
                    </a:solidFill>
                  </a:tcPr>
                </a:tc>
                <a:tc>
                  <a:txBody>
                    <a:bodyPr/>
                    <a:lstStyle/>
                    <a:p>
                      <a:r>
                        <a:rPr lang="en-US" altLang="zh-CN" dirty="0">
                          <a:latin typeface="Arial" panose="020B0604020202020204" pitchFamily="34" charset="0"/>
                          <a:cs typeface="Arial" panose="020B0604020202020204" pitchFamily="34" charset="0"/>
                        </a:rPr>
                        <a:t>Describing mean, confidence intervals</a:t>
                      </a:r>
                      <a:endParaRPr lang="zh-CN" altLang="en-US" dirty="0">
                        <a:latin typeface="Arial" panose="020B0604020202020204" pitchFamily="34" charset="0"/>
                        <a:cs typeface="Arial" panose="020B0604020202020204" pitchFamily="34" charset="0"/>
                      </a:endParaRPr>
                    </a:p>
                  </a:txBody>
                  <a:tcPr>
                    <a:solidFill>
                      <a:srgbClr val="FBCFCC"/>
                    </a:solidFill>
                  </a:tcPr>
                </a:tc>
                <a:extLst>
                  <a:ext uri="{0D108BD9-81ED-4DB2-BD59-A6C34878D82A}">
                    <a16:rowId xmlns:a16="http://schemas.microsoft.com/office/drawing/2014/main" val="3824414462"/>
                  </a:ext>
                </a:extLst>
              </a:tr>
            </a:tbl>
          </a:graphicData>
        </a:graphic>
      </p:graphicFrame>
      <p:sp>
        <p:nvSpPr>
          <p:cNvPr id="4" name="灯片编号占位符 3">
            <a:extLst>
              <a:ext uri="{FF2B5EF4-FFF2-40B4-BE49-F238E27FC236}">
                <a16:creationId xmlns:a16="http://schemas.microsoft.com/office/drawing/2014/main" id="{EC3E3648-90D5-CE78-EA78-5ED313B3FD25}"/>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10</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077359"/>
      </p:ext>
    </p:extLst>
  </p:cSld>
  <p:clrMapOvr>
    <a:masterClrMapping/>
  </p:clrMapOvr>
  <mc:AlternateContent xmlns:mc="http://schemas.openxmlformats.org/markup-compatibility/2006">
    <mc:Choice xmlns:p14="http://schemas.microsoft.com/office/powerpoint/2010/main" Requires="p14">
      <p:transition spd="slow" p14:dur="2000" advTm="1152"/>
    </mc:Choice>
    <mc:Fallback>
      <p:transition spd="slow" advTm="11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1A819-0B93-FBFC-C8B6-65FCB9EEE84E}"/>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83FD64D5-81D8-ADBD-C64F-585D10BE51B2}"/>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325EDA70-D245-853F-AE64-F1840D955611}"/>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6" name="文本框 25">
            <a:extLst>
              <a:ext uri="{FF2B5EF4-FFF2-40B4-BE49-F238E27FC236}">
                <a16:creationId xmlns:a16="http://schemas.microsoft.com/office/drawing/2014/main" id="{14498AC8-AA8E-425A-5C65-E154221C9E3A}"/>
              </a:ext>
            </a:extLst>
          </p:cNvPr>
          <p:cNvSpPr txBox="1"/>
          <p:nvPr/>
        </p:nvSpPr>
        <p:spPr>
          <a:xfrm>
            <a:off x="268993" y="2981762"/>
            <a:ext cx="5735637" cy="1323439"/>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Rx2day</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return</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interval</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Return Interval for Rx2day 2021: 86.57</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years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Return Interval for Rx2day 1950: 249.36</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years</a:t>
            </a:r>
          </a:p>
          <a:p>
            <a:pPr marL="285750" indent="-285750">
              <a:buFont typeface="系统字体常规体"/>
              <a:buChar char="○"/>
            </a:pPr>
            <a:endParaRPr lang="en-US" altLang="zh-CN" sz="20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42E6B371-6E7F-3580-1C46-12C45A924FED}"/>
              </a:ext>
            </a:extLst>
          </p:cNvPr>
          <p:cNvSpPr txBox="1"/>
          <p:nvPr/>
        </p:nvSpPr>
        <p:spPr>
          <a:xfrm>
            <a:off x="268993" y="1307738"/>
            <a:ext cx="9084557" cy="523220"/>
          </a:xfrm>
          <a:prstGeom prst="rect">
            <a:avLst/>
          </a:prstGeom>
          <a:noFill/>
        </p:spPr>
        <p:txBody>
          <a:bodyPr wrap="square">
            <a:spAutoFit/>
          </a:bodyPr>
          <a:lstStyle/>
          <a:p>
            <a:r>
              <a:rPr lang="en-US" altLang="zh-CN" sz="2800" b="1" i="0" dirty="0">
                <a:effectLst/>
                <a:latin typeface="Arial" panose="020B0604020202020204" pitchFamily="34" charset="0"/>
                <a:cs typeface="Arial" panose="020B0604020202020204" pitchFamily="34" charset="0"/>
              </a:rPr>
              <a:t>Return </a:t>
            </a:r>
            <a:r>
              <a:rPr lang="en-US" altLang="zh-CN" sz="2800" b="1" dirty="0">
                <a:latin typeface="Arial" panose="020B0604020202020204" pitchFamily="34" charset="0"/>
                <a:cs typeface="Arial" panose="020B0604020202020204" pitchFamily="34" charset="0"/>
              </a:rPr>
              <a:t>i</a:t>
            </a:r>
            <a:r>
              <a:rPr lang="en-US" altLang="zh-CN" sz="2800" b="1" i="0" dirty="0">
                <a:effectLst/>
                <a:latin typeface="Arial" panose="020B0604020202020204" pitchFamily="34" charset="0"/>
                <a:cs typeface="Arial" panose="020B0604020202020204" pitchFamily="34" charset="0"/>
              </a:rPr>
              <a:t>nterval and</a:t>
            </a:r>
            <a:r>
              <a:rPr lang="zh-CN" altLang="en-US" sz="2800" b="1" i="0" dirty="0">
                <a:effectLst/>
                <a:latin typeface="Arial" panose="020B0604020202020204" pitchFamily="34" charset="0"/>
                <a:cs typeface="Arial" panose="020B0604020202020204" pitchFamily="34" charset="0"/>
              </a:rPr>
              <a:t> </a:t>
            </a:r>
            <a:r>
              <a:rPr lang="en-US" altLang="zh-CN" sz="2800" b="1" i="0" dirty="0">
                <a:effectLst/>
                <a:latin typeface="Arial" panose="020B0604020202020204" pitchFamily="34" charset="0"/>
                <a:cs typeface="Arial" panose="020B0604020202020204" pitchFamily="34" charset="0"/>
              </a:rPr>
              <a:t>risk</a:t>
            </a:r>
            <a:r>
              <a:rPr lang="zh-CN" altLang="en-US" sz="2800" b="1" i="0" dirty="0">
                <a:effectLst/>
                <a:latin typeface="Arial" panose="020B0604020202020204" pitchFamily="34" charset="0"/>
                <a:cs typeface="Arial" panose="020B0604020202020204" pitchFamily="34" charset="0"/>
              </a:rPr>
              <a:t> </a:t>
            </a:r>
            <a:r>
              <a:rPr lang="en-US" altLang="zh-CN" sz="2800" b="1" i="0" dirty="0">
                <a:effectLst/>
                <a:latin typeface="Arial" panose="020B0604020202020204" pitchFamily="34" charset="0"/>
                <a:cs typeface="Arial" panose="020B0604020202020204" pitchFamily="34" charset="0"/>
              </a:rPr>
              <a:t>ratio</a:t>
            </a:r>
            <a:r>
              <a:rPr lang="zh-CN" altLang="en-US" sz="2800" b="1" i="0" dirty="0">
                <a:effectLst/>
                <a:latin typeface="Arial" panose="020B0604020202020204" pitchFamily="34" charset="0"/>
                <a:cs typeface="Arial" panose="020B0604020202020204" pitchFamily="34" charset="0"/>
              </a:rPr>
              <a:t> </a:t>
            </a:r>
            <a:r>
              <a:rPr lang="en-US" altLang="zh-CN" sz="2800" b="1" i="0" dirty="0">
                <a:effectLst/>
                <a:latin typeface="Arial" panose="020B0604020202020204" pitchFamily="34" charset="0"/>
                <a:cs typeface="Arial" panose="020B0604020202020204" pitchFamily="34" charset="0"/>
              </a:rPr>
              <a:t>of the </a:t>
            </a:r>
            <a:r>
              <a:rPr lang="en-US" altLang="zh-CN" sz="2800" b="1" dirty="0">
                <a:latin typeface="Arial" panose="020B0604020202020204" pitchFamily="34" charset="0"/>
                <a:cs typeface="Arial" panose="020B0604020202020204" pitchFamily="34" charset="0"/>
              </a:rPr>
              <a:t>e</a:t>
            </a:r>
            <a:r>
              <a:rPr lang="en-US" altLang="zh-CN" sz="2800" b="1" i="0" dirty="0">
                <a:effectLst/>
                <a:latin typeface="Arial" panose="020B0604020202020204" pitchFamily="34" charset="0"/>
                <a:cs typeface="Arial" panose="020B0604020202020204" pitchFamily="34" charset="0"/>
              </a:rPr>
              <a:t>vent</a:t>
            </a:r>
            <a:endParaRPr lang="zh-CN" altLang="en-US" sz="28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68B89F2-3E62-E977-2BD8-175B5B329D29}"/>
                  </a:ext>
                </a:extLst>
              </p:cNvPr>
              <p:cNvSpPr txBox="1"/>
              <p:nvPr/>
            </p:nvSpPr>
            <p:spPr>
              <a:xfrm>
                <a:off x="268993" y="2309624"/>
                <a:ext cx="5138914" cy="659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𝑅𝑒𝑡𝑢𝑟𝑛</m:t>
                      </m:r>
                      <m:r>
                        <a:rPr lang="zh-CN" altLang="en-US" i="0">
                          <a:latin typeface="Cambria Math" panose="02040503050406030204" pitchFamily="18" charset="0"/>
                        </a:rPr>
                        <m:t> </m:t>
                      </m:r>
                      <m:r>
                        <a:rPr lang="zh-CN" altLang="en-US" i="1">
                          <a:latin typeface="Cambria Math" panose="02040503050406030204" pitchFamily="18" charset="0"/>
                        </a:rPr>
                        <m:t>𝐼𝑛𝑡𝑒𝑟𝑣𝑎𝑙</m:t>
                      </m:r>
                      <m:r>
                        <a:rPr lang="zh-CN" altLang="en-US" i="0">
                          <a:latin typeface="Cambria Math" panose="02040503050406030204" pitchFamily="18" charset="0"/>
                        </a:rPr>
                        <m:t>=</m:t>
                      </m:r>
                      <m:f>
                        <m:fPr>
                          <m:ctrlPr>
                            <a:rPr lang="zh-CN" altLang="en-US" i="1" smtClean="0">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1</m:t>
                          </m:r>
                        </m:num>
                        <m:den>
                          <m:r>
                            <a:rPr lang="zh-CN" altLang="en-US" i="1">
                              <a:solidFill>
                                <a:schemeClr val="tx1"/>
                              </a:solidFill>
                              <a:latin typeface="Cambria Math" panose="02040503050406030204" pitchFamily="18" charset="0"/>
                            </a:rPr>
                            <m:t>𝑛</m:t>
                          </m:r>
                          <m:r>
                            <a:rPr lang="zh-CN" altLang="en-US" b="0" i="1" smtClean="0">
                              <a:solidFill>
                                <a:schemeClr val="tx1"/>
                              </a:solidFill>
                              <a:latin typeface="Cambria Math" panose="02040503050406030204" pitchFamily="18" charset="0"/>
                            </a:rPr>
                            <m:t> </m:t>
                          </m:r>
                          <m:r>
                            <m:rPr>
                              <m:sty m:val="p"/>
                            </m:rPr>
                            <a:rPr lang="en-US" altLang="zh-CN" i="1">
                              <a:solidFill>
                                <a:schemeClr val="tx1"/>
                              </a:solidFill>
                              <a:latin typeface="Cambria Math" panose="02040503050406030204" pitchFamily="18" charset="0"/>
                            </a:rPr>
                            <m:t>sample</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𝑆𝑢𝑟𝑣𝑖𝑣𝑎𝑙</m:t>
                          </m:r>
                          <m:r>
                            <a:rPr lang="zh-CN" altLang="en-US" i="0">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𝐹𝑢𝑛𝑐𝑡𝑖𝑜𝑛</m:t>
                          </m:r>
                        </m:den>
                      </m:f>
                    </m:oMath>
                  </m:oMathPara>
                </a14:m>
                <a:endParaRPr lang="zh-CN" altLang="en-US" dirty="0"/>
              </a:p>
            </p:txBody>
          </p:sp>
        </mc:Choice>
        <mc:Fallback xmlns="">
          <p:sp>
            <p:nvSpPr>
              <p:cNvPr id="10" name="文本框 9">
                <a:extLst>
                  <a:ext uri="{FF2B5EF4-FFF2-40B4-BE49-F238E27FC236}">
                    <a16:creationId xmlns:a16="http://schemas.microsoft.com/office/drawing/2014/main" id="{568B89F2-3E62-E977-2BD8-175B5B329D29}"/>
                  </a:ext>
                </a:extLst>
              </p:cNvPr>
              <p:cNvSpPr txBox="1">
                <a:spLocks noRot="1" noChangeAspect="1" noMove="1" noResize="1" noEditPoints="1" noAdjustHandles="1" noChangeArrowheads="1" noChangeShapeType="1" noTextEdit="1"/>
              </p:cNvSpPr>
              <p:nvPr/>
            </p:nvSpPr>
            <p:spPr>
              <a:xfrm>
                <a:off x="268993" y="2309624"/>
                <a:ext cx="5138914" cy="659348"/>
              </a:xfrm>
              <a:prstGeom prst="rect">
                <a:avLst/>
              </a:prstGeom>
              <a:blipFill>
                <a:blip r:embed="rId3"/>
                <a:stretch>
                  <a:fillRect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7FC4F89-D08A-D1EC-B46C-9B423BEEE1FF}"/>
                  </a:ext>
                </a:extLst>
              </p:cNvPr>
              <p:cNvSpPr txBox="1"/>
              <p:nvPr/>
            </p:nvSpPr>
            <p:spPr>
              <a:xfrm>
                <a:off x="268993" y="2034784"/>
                <a:ext cx="32466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𝑆𝑢𝑟𝑣𝑖𝑣𝑎𝑙</m:t>
                      </m:r>
                      <m:r>
                        <a:rPr lang="zh-CN" altLang="en-US" i="0">
                          <a:latin typeface="Cambria Math" panose="02040503050406030204" pitchFamily="18" charset="0"/>
                        </a:rPr>
                        <m:t> </m:t>
                      </m:r>
                      <m:r>
                        <a:rPr lang="zh-CN" altLang="en-US" i="1">
                          <a:latin typeface="Cambria Math" panose="02040503050406030204" pitchFamily="18" charset="0"/>
                        </a:rPr>
                        <m:t>𝐹𝑢𝑛𝑐𝑡𝑖𝑜𝑛</m:t>
                      </m:r>
                      <m:r>
                        <a:rPr lang="zh-CN" altLang="en-US" i="0">
                          <a:latin typeface="Cambria Math" panose="02040503050406030204" pitchFamily="18" charset="0"/>
                        </a:rPr>
                        <m:t>=1− </m:t>
                      </m:r>
                      <m:r>
                        <a:rPr lang="zh-CN" altLang="en-US" i="1">
                          <a:latin typeface="Cambria Math" panose="02040503050406030204" pitchFamily="18" charset="0"/>
                        </a:rPr>
                        <m:t>𝐶𝐷𝐹</m:t>
                      </m:r>
                    </m:oMath>
                  </m:oMathPara>
                </a14:m>
                <a:endParaRPr lang="zh-CN" altLang="en-US" dirty="0"/>
              </a:p>
            </p:txBody>
          </p:sp>
        </mc:Choice>
        <mc:Fallback xmlns="">
          <p:sp>
            <p:nvSpPr>
              <p:cNvPr id="12" name="文本框 11">
                <a:extLst>
                  <a:ext uri="{FF2B5EF4-FFF2-40B4-BE49-F238E27FC236}">
                    <a16:creationId xmlns:a16="http://schemas.microsoft.com/office/drawing/2014/main" id="{07FC4F89-D08A-D1EC-B46C-9B423BEEE1FF}"/>
                  </a:ext>
                </a:extLst>
              </p:cNvPr>
              <p:cNvSpPr txBox="1">
                <a:spLocks noRot="1" noChangeAspect="1" noMove="1" noResize="1" noEditPoints="1" noAdjustHandles="1" noChangeArrowheads="1" noChangeShapeType="1" noTextEdit="1"/>
              </p:cNvSpPr>
              <p:nvPr/>
            </p:nvSpPr>
            <p:spPr>
              <a:xfrm>
                <a:off x="268993" y="2034784"/>
                <a:ext cx="3246614"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839DD21-625D-0A2C-D3FA-1815C893545F}"/>
                  </a:ext>
                </a:extLst>
              </p:cNvPr>
              <p:cNvSpPr txBox="1"/>
              <p:nvPr/>
            </p:nvSpPr>
            <p:spPr>
              <a:xfrm>
                <a:off x="268993" y="4618950"/>
                <a:ext cx="4022272" cy="616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𝑅𝑖𝑠𝑘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𝑅𝑎𝑡𝑖𝑜</m:t>
                      </m:r>
                      <m:r>
                        <a:rPr lang="zh-CN" altLang="en-US" i="0">
                          <a:latin typeface="Cambria Math" panose="02040503050406030204" pitchFamily="18" charset="0"/>
                        </a:rPr>
                        <m:t>=</m:t>
                      </m:r>
                      <m:f>
                        <m:fPr>
                          <m:ctrlPr>
                            <a:rPr lang="zh-CN" altLang="en-US" i="1" smtClean="0">
                              <a:solidFill>
                                <a:schemeClr val="tx1"/>
                              </a:solidFill>
                              <a:latin typeface="Cambria Math" panose="02040503050406030204" pitchFamily="18" charset="0"/>
                            </a:rPr>
                          </m:ctrlPr>
                        </m:fPr>
                        <m:num>
                          <m:r>
                            <a:rPr lang="zh-CN" altLang="en-US" i="1">
                              <a:latin typeface="Cambria Math" panose="02040503050406030204" pitchFamily="18" charset="0"/>
                            </a:rPr>
                            <m:t>𝑆𝑢𝑟𝑣𝑖𝑣𝑎𝑙</m:t>
                          </m:r>
                          <m:r>
                            <a:rPr lang="zh-CN" altLang="en-US">
                              <a:latin typeface="Cambria Math" panose="02040503050406030204" pitchFamily="18" charset="0"/>
                            </a:rPr>
                            <m:t> </m:t>
                          </m:r>
                          <m:r>
                            <a:rPr lang="zh-CN" altLang="en-US" i="1">
                              <a:latin typeface="Cambria Math" panose="02040503050406030204" pitchFamily="18" charset="0"/>
                            </a:rPr>
                            <m:t>𝐹𝑢𝑛𝑐𝑡𝑖𝑜𝑛</m:t>
                          </m:r>
                          <m:r>
                            <a:rPr lang="en-US" altLang="zh-CN" b="0" i="1" smtClean="0">
                              <a:latin typeface="Cambria Math" panose="02040503050406030204" pitchFamily="18" charset="0"/>
                            </a:rPr>
                            <m:t>_2021</m:t>
                          </m:r>
                        </m:num>
                        <m:den>
                          <m:r>
                            <a:rPr lang="zh-CN" altLang="en-US" i="1">
                              <a:latin typeface="Cambria Math" panose="02040503050406030204" pitchFamily="18" charset="0"/>
                            </a:rPr>
                            <m:t>𝑆𝑢𝑟𝑣𝑖𝑣𝑎𝑙</m:t>
                          </m:r>
                          <m:r>
                            <a:rPr lang="zh-CN" altLang="en-US">
                              <a:latin typeface="Cambria Math" panose="02040503050406030204" pitchFamily="18" charset="0"/>
                            </a:rPr>
                            <m:t> </m:t>
                          </m:r>
                          <m:r>
                            <a:rPr lang="zh-CN" altLang="en-US" i="1">
                              <a:latin typeface="Cambria Math" panose="02040503050406030204" pitchFamily="18" charset="0"/>
                            </a:rPr>
                            <m:t>𝐹𝑢𝑛𝑐𝑡𝑖𝑜𝑛</m:t>
                          </m:r>
                          <m:r>
                            <a:rPr lang="en-US" altLang="zh-CN" i="1">
                              <a:latin typeface="Cambria Math" panose="02040503050406030204" pitchFamily="18" charset="0"/>
                            </a:rPr>
                            <m:t>_</m:t>
                          </m:r>
                          <m:r>
                            <a:rPr lang="en-US" altLang="zh-CN" b="0" i="1" smtClean="0">
                              <a:latin typeface="Cambria Math" panose="02040503050406030204" pitchFamily="18" charset="0"/>
                            </a:rPr>
                            <m:t>1950</m:t>
                          </m:r>
                        </m:den>
                      </m:f>
                    </m:oMath>
                  </m:oMathPara>
                </a14:m>
                <a:endParaRPr lang="zh-CN" altLang="en-US" dirty="0"/>
              </a:p>
            </p:txBody>
          </p:sp>
        </mc:Choice>
        <mc:Fallback xmlns="">
          <p:sp>
            <p:nvSpPr>
              <p:cNvPr id="18" name="文本框 17">
                <a:extLst>
                  <a:ext uri="{FF2B5EF4-FFF2-40B4-BE49-F238E27FC236}">
                    <a16:creationId xmlns:a16="http://schemas.microsoft.com/office/drawing/2014/main" id="{3839DD21-625D-0A2C-D3FA-1815C893545F}"/>
                  </a:ext>
                </a:extLst>
              </p:cNvPr>
              <p:cNvSpPr txBox="1">
                <a:spLocks noRot="1" noChangeAspect="1" noMove="1" noResize="1" noEditPoints="1" noAdjustHandles="1" noChangeArrowheads="1" noChangeShapeType="1" noTextEdit="1"/>
              </p:cNvSpPr>
              <p:nvPr/>
            </p:nvSpPr>
            <p:spPr>
              <a:xfrm>
                <a:off x="268993" y="4618950"/>
                <a:ext cx="4022272" cy="616451"/>
              </a:xfrm>
              <a:prstGeom prst="rect">
                <a:avLst/>
              </a:prstGeom>
              <a:blipFill>
                <a:blip r:embed="rId5"/>
                <a:stretch>
                  <a:fillRect b="-18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08A689B8-CFE0-E7F7-1F32-0095E6798239}"/>
              </a:ext>
            </a:extLst>
          </p:cNvPr>
          <p:cNvSpPr txBox="1"/>
          <p:nvPr/>
        </p:nvSpPr>
        <p:spPr>
          <a:xfrm>
            <a:off x="268993" y="5280144"/>
            <a:ext cx="6112700" cy="1292662"/>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Rx2day</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risk ratio</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The risk ratio is 2.88</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Stronger precipitation, faster risk ratio increase</a:t>
            </a:r>
          </a:p>
          <a:p>
            <a:pPr marL="285750" indent="-285750">
              <a:buFont typeface="系统字体常规体"/>
              <a:buChar char="○"/>
            </a:pPr>
            <a:endParaRPr lang="en-US" altLang="zh-CN" sz="1800" dirty="0">
              <a:latin typeface="Arial" panose="020B0604020202020204" pitchFamily="34" charset="0"/>
              <a:cs typeface="Arial" panose="020B0604020202020204" pitchFamily="34" charset="0"/>
            </a:endParaRPr>
          </a:p>
        </p:txBody>
      </p:sp>
      <p:grpSp>
        <p:nvGrpSpPr>
          <p:cNvPr id="52" name="组合 51">
            <a:extLst>
              <a:ext uri="{FF2B5EF4-FFF2-40B4-BE49-F238E27FC236}">
                <a16:creationId xmlns:a16="http://schemas.microsoft.com/office/drawing/2014/main" id="{BED4A90F-6CA9-DFCE-732D-3254837A6D0D}"/>
              </a:ext>
            </a:extLst>
          </p:cNvPr>
          <p:cNvGrpSpPr/>
          <p:nvPr/>
        </p:nvGrpSpPr>
        <p:grpSpPr>
          <a:xfrm>
            <a:off x="6278176" y="4275918"/>
            <a:ext cx="5602296" cy="2635610"/>
            <a:chOff x="6278176" y="4250168"/>
            <a:chExt cx="5602296" cy="2635610"/>
          </a:xfrm>
        </p:grpSpPr>
        <p:pic>
          <p:nvPicPr>
            <p:cNvPr id="51" name="图片 50">
              <a:extLst>
                <a:ext uri="{FF2B5EF4-FFF2-40B4-BE49-F238E27FC236}">
                  <a16:creationId xmlns:a16="http://schemas.microsoft.com/office/drawing/2014/main" id="{38E5870A-7FC6-F55E-DC47-E1F58207F6C6}"/>
                </a:ext>
              </a:extLst>
            </p:cNvPr>
            <p:cNvPicPr>
              <a:picLocks noChangeAspect="1"/>
            </p:cNvPicPr>
            <p:nvPr/>
          </p:nvPicPr>
          <p:blipFill>
            <a:blip r:embed="rId6"/>
            <a:srcRect r="48350"/>
            <a:stretch/>
          </p:blipFill>
          <p:spPr>
            <a:xfrm>
              <a:off x="6278176" y="4250168"/>
              <a:ext cx="5602296" cy="2635610"/>
            </a:xfrm>
            <a:prstGeom prst="rect">
              <a:avLst/>
            </a:prstGeom>
          </p:spPr>
        </p:pic>
        <p:sp>
          <p:nvSpPr>
            <p:cNvPr id="35" name="文本框 34">
              <a:extLst>
                <a:ext uri="{FF2B5EF4-FFF2-40B4-BE49-F238E27FC236}">
                  <a16:creationId xmlns:a16="http://schemas.microsoft.com/office/drawing/2014/main" id="{9F1A12A5-528F-EC75-7AC6-E41DAEF4D61D}"/>
                </a:ext>
              </a:extLst>
            </p:cNvPr>
            <p:cNvSpPr txBox="1"/>
            <p:nvPr/>
          </p:nvSpPr>
          <p:spPr>
            <a:xfrm>
              <a:off x="9221221" y="4696575"/>
              <a:ext cx="2343645" cy="584775"/>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When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Rx2day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154.9</a:t>
              </a:r>
            </a:p>
            <a:p>
              <a:r>
                <a:rPr lang="en-US" altLang="zh-CN" sz="1600" dirty="0">
                  <a:latin typeface="Arial" panose="020B0604020202020204" pitchFamily="34" charset="0"/>
                  <a:cs typeface="Arial" panose="020B0604020202020204" pitchFamily="34" charset="0"/>
                </a:rPr>
                <a:t>RR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2.88</a:t>
              </a:r>
              <a:endParaRPr lang="zh-CN" altLang="en-US" sz="1600" dirty="0"/>
            </a:p>
          </p:txBody>
        </p:sp>
        <p:sp>
          <p:nvSpPr>
            <p:cNvPr id="36" name="下箭头 35">
              <a:extLst>
                <a:ext uri="{FF2B5EF4-FFF2-40B4-BE49-F238E27FC236}">
                  <a16:creationId xmlns:a16="http://schemas.microsoft.com/office/drawing/2014/main" id="{59C585B4-A897-4456-1EA1-E406FA7118D0}"/>
                </a:ext>
              </a:extLst>
            </p:cNvPr>
            <p:cNvSpPr/>
            <p:nvPr/>
          </p:nvSpPr>
          <p:spPr>
            <a:xfrm>
              <a:off x="10453826" y="5100007"/>
              <a:ext cx="134471" cy="3693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3" name="组合 52">
            <a:extLst>
              <a:ext uri="{FF2B5EF4-FFF2-40B4-BE49-F238E27FC236}">
                <a16:creationId xmlns:a16="http://schemas.microsoft.com/office/drawing/2014/main" id="{CD5EF6F7-6BAB-D245-B310-A33D306E58FE}"/>
              </a:ext>
            </a:extLst>
          </p:cNvPr>
          <p:cNvGrpSpPr/>
          <p:nvPr/>
        </p:nvGrpSpPr>
        <p:grpSpPr>
          <a:xfrm>
            <a:off x="6102876" y="1673064"/>
            <a:ext cx="5866670" cy="2677921"/>
            <a:chOff x="6102876" y="1744314"/>
            <a:chExt cx="5866670" cy="2677921"/>
          </a:xfrm>
        </p:grpSpPr>
        <p:pic>
          <p:nvPicPr>
            <p:cNvPr id="46" name="图片 45">
              <a:extLst>
                <a:ext uri="{FF2B5EF4-FFF2-40B4-BE49-F238E27FC236}">
                  <a16:creationId xmlns:a16="http://schemas.microsoft.com/office/drawing/2014/main" id="{52C89279-97FD-CE98-6272-1D064BDE3CB0}"/>
                </a:ext>
              </a:extLst>
            </p:cNvPr>
            <p:cNvPicPr>
              <a:picLocks noChangeAspect="1"/>
            </p:cNvPicPr>
            <p:nvPr/>
          </p:nvPicPr>
          <p:blipFill>
            <a:blip r:embed="rId7"/>
            <a:srcRect r="47658"/>
            <a:stretch/>
          </p:blipFill>
          <p:spPr>
            <a:xfrm>
              <a:off x="6102876" y="1744314"/>
              <a:ext cx="5768424" cy="2677921"/>
            </a:xfrm>
            <a:prstGeom prst="rect">
              <a:avLst/>
            </a:prstGeom>
          </p:spPr>
        </p:pic>
        <p:sp>
          <p:nvSpPr>
            <p:cNvPr id="38" name="下箭头 37">
              <a:extLst>
                <a:ext uri="{FF2B5EF4-FFF2-40B4-BE49-F238E27FC236}">
                  <a16:creationId xmlns:a16="http://schemas.microsoft.com/office/drawing/2014/main" id="{9E7786CE-0039-CA25-746D-CD19C185B1C8}"/>
                </a:ext>
              </a:extLst>
            </p:cNvPr>
            <p:cNvSpPr/>
            <p:nvPr/>
          </p:nvSpPr>
          <p:spPr>
            <a:xfrm rot="10800000">
              <a:off x="6886686" y="2247586"/>
              <a:ext cx="134471" cy="3693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5926C7CE-D7F8-B72C-194F-5BE9BE33C085}"/>
                </a:ext>
              </a:extLst>
            </p:cNvPr>
            <p:cNvSpPr txBox="1"/>
            <p:nvPr/>
          </p:nvSpPr>
          <p:spPr>
            <a:xfrm>
              <a:off x="6685154" y="2661428"/>
              <a:ext cx="1078302" cy="369332"/>
            </a:xfrm>
            <a:prstGeom prst="rect">
              <a:avLst/>
            </a:prstGeom>
            <a:noFill/>
          </p:spPr>
          <p:txBody>
            <a:bodyPr wrap="square">
              <a:spAutoFit/>
            </a:bodyPr>
            <a:lstStyle/>
            <a:p>
              <a:r>
                <a:rPr lang="en-US" altLang="zh-CN" sz="1800" dirty="0">
                  <a:latin typeface="Arial" panose="020B0604020202020204" pitchFamily="34" charset="0"/>
                  <a:cs typeface="Arial" panose="020B0604020202020204" pitchFamily="34" charset="0"/>
                </a:rPr>
                <a:t>RI = 249</a:t>
              </a:r>
              <a:endParaRPr lang="zh-CN" altLang="en-US" sz="1800" dirty="0"/>
            </a:p>
          </p:txBody>
        </p:sp>
        <p:sp>
          <p:nvSpPr>
            <p:cNvPr id="43" name="下箭头 42">
              <a:extLst>
                <a:ext uri="{FF2B5EF4-FFF2-40B4-BE49-F238E27FC236}">
                  <a16:creationId xmlns:a16="http://schemas.microsoft.com/office/drawing/2014/main" id="{B1F59681-AF0C-1D2B-5CEE-44834BE80DCE}"/>
                </a:ext>
              </a:extLst>
            </p:cNvPr>
            <p:cNvSpPr/>
            <p:nvPr/>
          </p:nvSpPr>
          <p:spPr>
            <a:xfrm>
              <a:off x="11430395" y="3314107"/>
              <a:ext cx="134471" cy="3693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0423537D-45EE-B9C3-C13E-04279238AD99}"/>
                </a:ext>
              </a:extLst>
            </p:cNvPr>
            <p:cNvSpPr txBox="1"/>
            <p:nvPr/>
          </p:nvSpPr>
          <p:spPr>
            <a:xfrm>
              <a:off x="10891244" y="2944775"/>
              <a:ext cx="1078302" cy="369332"/>
            </a:xfrm>
            <a:prstGeom prst="rect">
              <a:avLst/>
            </a:prstGeom>
            <a:noFill/>
          </p:spPr>
          <p:txBody>
            <a:bodyPr wrap="square">
              <a:spAutoFit/>
            </a:bodyPr>
            <a:lstStyle/>
            <a:p>
              <a:r>
                <a:rPr lang="en-US" altLang="zh-CN" sz="1800" dirty="0">
                  <a:latin typeface="Arial" panose="020B0604020202020204" pitchFamily="34" charset="0"/>
                  <a:cs typeface="Arial" panose="020B0604020202020204" pitchFamily="34" charset="0"/>
                </a:rPr>
                <a:t>RI = 87</a:t>
              </a:r>
              <a:endParaRPr lang="zh-CN" altLang="en-US" sz="1800" dirty="0"/>
            </a:p>
          </p:txBody>
        </p:sp>
      </p:grpSp>
      <p:sp>
        <p:nvSpPr>
          <p:cNvPr id="4" name="灯片编号占位符 3">
            <a:extLst>
              <a:ext uri="{FF2B5EF4-FFF2-40B4-BE49-F238E27FC236}">
                <a16:creationId xmlns:a16="http://schemas.microsoft.com/office/drawing/2014/main" id="{9E8D4E81-D877-000B-1C0C-F75960913408}"/>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11</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1440781"/>
      </p:ext>
    </p:extLst>
  </p:cSld>
  <p:clrMapOvr>
    <a:masterClrMapping/>
  </p:clrMapOvr>
  <mc:AlternateContent xmlns:mc="http://schemas.openxmlformats.org/markup-compatibility/2006">
    <mc:Choice xmlns:p14="http://schemas.microsoft.com/office/powerpoint/2010/main" Requires="p14">
      <p:transition spd="slow" p14:dur="2000" advTm="8978"/>
    </mc:Choice>
    <mc:Fallback>
      <p:transition spd="slow" advTm="89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5AE53-07F7-2865-8B25-981E542C562E}"/>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65CBCEE2-EC53-D68A-19BC-2EE32CBC9EB9}"/>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25C89099-561D-EC23-F3F9-21E6F4DB5794}"/>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 name="文本框 1">
            <a:extLst>
              <a:ext uri="{FF2B5EF4-FFF2-40B4-BE49-F238E27FC236}">
                <a16:creationId xmlns:a16="http://schemas.microsoft.com/office/drawing/2014/main" id="{32AFBA54-96A6-A9C0-8043-3362B6E9581E}"/>
              </a:ext>
            </a:extLst>
          </p:cNvPr>
          <p:cNvSpPr txBox="1"/>
          <p:nvPr/>
        </p:nvSpPr>
        <p:spPr>
          <a:xfrm>
            <a:off x="268993" y="1307738"/>
            <a:ext cx="10133791"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Discussion</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and</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Compared to the period 1895-2022</a:t>
            </a:r>
          </a:p>
        </p:txBody>
      </p:sp>
      <p:grpSp>
        <p:nvGrpSpPr>
          <p:cNvPr id="20" name="组合 19">
            <a:extLst>
              <a:ext uri="{FF2B5EF4-FFF2-40B4-BE49-F238E27FC236}">
                <a16:creationId xmlns:a16="http://schemas.microsoft.com/office/drawing/2014/main" id="{93DDAB32-D181-2857-EEE4-8BB38AE40C43}"/>
              </a:ext>
            </a:extLst>
          </p:cNvPr>
          <p:cNvGrpSpPr/>
          <p:nvPr/>
        </p:nvGrpSpPr>
        <p:grpSpPr>
          <a:xfrm>
            <a:off x="268993" y="1830958"/>
            <a:ext cx="7130144" cy="3165784"/>
            <a:chOff x="268993" y="1830958"/>
            <a:chExt cx="7130144" cy="3165784"/>
          </a:xfrm>
        </p:grpSpPr>
        <p:pic>
          <p:nvPicPr>
            <p:cNvPr id="15" name="图片 14">
              <a:extLst>
                <a:ext uri="{FF2B5EF4-FFF2-40B4-BE49-F238E27FC236}">
                  <a16:creationId xmlns:a16="http://schemas.microsoft.com/office/drawing/2014/main" id="{1E18CF23-7313-FC7B-D664-BF6FD8F1E2DB}"/>
                </a:ext>
              </a:extLst>
            </p:cNvPr>
            <p:cNvPicPr>
              <a:picLocks noChangeAspect="1"/>
            </p:cNvPicPr>
            <p:nvPr/>
          </p:nvPicPr>
          <p:blipFill>
            <a:blip r:embed="rId3"/>
            <a:stretch>
              <a:fillRect/>
            </a:stretch>
          </p:blipFill>
          <p:spPr>
            <a:xfrm>
              <a:off x="268993" y="1830958"/>
              <a:ext cx="7130144" cy="3165784"/>
            </a:xfrm>
            <a:prstGeom prst="rect">
              <a:avLst/>
            </a:prstGeom>
          </p:spPr>
        </p:pic>
        <p:pic>
          <p:nvPicPr>
            <p:cNvPr id="19" name="图片 18">
              <a:extLst>
                <a:ext uri="{FF2B5EF4-FFF2-40B4-BE49-F238E27FC236}">
                  <a16:creationId xmlns:a16="http://schemas.microsoft.com/office/drawing/2014/main" id="{36928295-0AEE-D602-4E8F-9F61B1D6A60E}"/>
                </a:ext>
              </a:extLst>
            </p:cNvPr>
            <p:cNvPicPr>
              <a:picLocks noChangeAspect="1"/>
            </p:cNvPicPr>
            <p:nvPr/>
          </p:nvPicPr>
          <p:blipFill>
            <a:blip r:embed="rId4"/>
            <a:srcRect l="2731" t="18091" b="4442"/>
            <a:stretch/>
          </p:blipFill>
          <p:spPr>
            <a:xfrm>
              <a:off x="3644184" y="2138299"/>
              <a:ext cx="3383408" cy="1290701"/>
            </a:xfrm>
            <a:prstGeom prst="rect">
              <a:avLst/>
            </a:prstGeom>
          </p:spPr>
        </p:pic>
      </p:grpSp>
      <p:pic>
        <p:nvPicPr>
          <p:cNvPr id="23" name="图片 22">
            <a:extLst>
              <a:ext uri="{FF2B5EF4-FFF2-40B4-BE49-F238E27FC236}">
                <a16:creationId xmlns:a16="http://schemas.microsoft.com/office/drawing/2014/main" id="{BB2E5E87-21E6-95F3-B9EF-19196B098FC4}"/>
              </a:ext>
            </a:extLst>
          </p:cNvPr>
          <p:cNvPicPr>
            <a:picLocks noChangeAspect="1"/>
          </p:cNvPicPr>
          <p:nvPr/>
        </p:nvPicPr>
        <p:blipFill>
          <a:blip r:embed="rId5"/>
          <a:srcRect r="45752"/>
          <a:stretch/>
        </p:blipFill>
        <p:spPr>
          <a:xfrm>
            <a:off x="7480581" y="1830958"/>
            <a:ext cx="4711419" cy="2537208"/>
          </a:xfrm>
          <a:prstGeom prst="rect">
            <a:avLst/>
          </a:prstGeom>
        </p:spPr>
      </p:pic>
      <p:sp>
        <p:nvSpPr>
          <p:cNvPr id="24" name="文本框 23">
            <a:extLst>
              <a:ext uri="{FF2B5EF4-FFF2-40B4-BE49-F238E27FC236}">
                <a16:creationId xmlns:a16="http://schemas.microsoft.com/office/drawing/2014/main" id="{A8CCC61E-9F7C-8F7F-B208-F682B6CDAFF0}"/>
              </a:ext>
            </a:extLst>
          </p:cNvPr>
          <p:cNvSpPr txBox="1"/>
          <p:nvPr/>
        </p:nvSpPr>
        <p:spPr>
          <a:xfrm>
            <a:off x="646056" y="4855884"/>
            <a:ext cx="5735637" cy="1938992"/>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Rx2day</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return</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interval</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Return Interval for Rx2day 2021: 46.65</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years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Return Interval for Rx2day 1950: 43.49 years</a:t>
            </a:r>
          </a:p>
          <a:p>
            <a:r>
              <a:rPr lang="en-US" altLang="zh-CN" sz="2000" b="1" dirty="0">
                <a:highlight>
                  <a:srgbClr val="F9CFCC"/>
                </a:highlight>
                <a:latin typeface="Arial" panose="020B0604020202020204" pitchFamily="34" charset="0"/>
                <a:cs typeface="Arial" panose="020B0604020202020204" pitchFamily="34" charset="0"/>
              </a:rPr>
              <a:t>Rx2day</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risk ratio</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The risk ratio is 0.93</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The risk is now lower than it was in the past</a:t>
            </a:r>
          </a:p>
        </p:txBody>
      </p:sp>
      <p:pic>
        <p:nvPicPr>
          <p:cNvPr id="26" name="图片 25">
            <a:extLst>
              <a:ext uri="{FF2B5EF4-FFF2-40B4-BE49-F238E27FC236}">
                <a16:creationId xmlns:a16="http://schemas.microsoft.com/office/drawing/2014/main" id="{C21FBD4F-867F-A3C1-23CD-735E042C57DB}"/>
              </a:ext>
            </a:extLst>
          </p:cNvPr>
          <p:cNvPicPr>
            <a:picLocks noChangeAspect="1"/>
          </p:cNvPicPr>
          <p:nvPr/>
        </p:nvPicPr>
        <p:blipFill>
          <a:blip r:embed="rId6"/>
          <a:srcRect r="45752"/>
          <a:stretch/>
        </p:blipFill>
        <p:spPr>
          <a:xfrm>
            <a:off x="7399137" y="4234092"/>
            <a:ext cx="4711419" cy="2537208"/>
          </a:xfrm>
          <a:prstGeom prst="rect">
            <a:avLst/>
          </a:prstGeom>
        </p:spPr>
      </p:pic>
      <p:sp>
        <p:nvSpPr>
          <p:cNvPr id="4" name="灯片编号占位符 3">
            <a:extLst>
              <a:ext uri="{FF2B5EF4-FFF2-40B4-BE49-F238E27FC236}">
                <a16:creationId xmlns:a16="http://schemas.microsoft.com/office/drawing/2014/main" id="{3BE80AD8-F3C1-C439-FBCF-3C6E076456E6}"/>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12</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485433"/>
      </p:ext>
    </p:extLst>
  </p:cSld>
  <p:clrMapOvr>
    <a:masterClrMapping/>
  </p:clrMapOvr>
  <mc:AlternateContent xmlns:mc="http://schemas.openxmlformats.org/markup-compatibility/2006">
    <mc:Choice xmlns:p14="http://schemas.microsoft.com/office/powerpoint/2010/main" Requires="p14">
      <p:transition spd="slow" p14:dur="2000" advTm="2678"/>
    </mc:Choice>
    <mc:Fallback>
      <p:transition spd="slow" advTm="26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A1B3-B8FB-CD6D-1001-805A273C3B59}"/>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D6C17EB1-43B3-F40E-02F8-7E2D694B912B}"/>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DE30EBC3-5C16-A663-5168-FCA7EFF6B578}"/>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8" name="文本框 7">
            <a:extLst>
              <a:ext uri="{FF2B5EF4-FFF2-40B4-BE49-F238E27FC236}">
                <a16:creationId xmlns:a16="http://schemas.microsoft.com/office/drawing/2014/main" id="{96CCCB25-5727-4936-FED0-E0740C11A739}"/>
              </a:ext>
            </a:extLst>
          </p:cNvPr>
          <p:cNvSpPr txBox="1"/>
          <p:nvPr/>
        </p:nvSpPr>
        <p:spPr>
          <a:xfrm>
            <a:off x="1315896" y="1733828"/>
            <a:ext cx="10530664" cy="4370427"/>
          </a:xfrm>
          <a:prstGeom prst="rect">
            <a:avLst/>
          </a:prstGeom>
          <a:noFill/>
        </p:spPr>
        <p:txBody>
          <a:bodyPr wrap="square">
            <a:spAutoFit/>
          </a:bodyPr>
          <a:lstStyle/>
          <a:p>
            <a:pPr>
              <a:spcAft>
                <a:spcPts val="1200"/>
              </a:spcAft>
            </a:pPr>
            <a:r>
              <a:rPr lang="en-US" altLang="zh-CN" sz="2800" b="1" dirty="0">
                <a:latin typeface="Arial" panose="020B0604020202020204" pitchFamily="34" charset="0"/>
                <a:cs typeface="Arial" panose="020B0604020202020204" pitchFamily="34" charset="0"/>
              </a:rPr>
              <a:t>Summary</a:t>
            </a:r>
            <a:endParaRPr lang="en-US" altLang="zh-CN" sz="2800" dirty="0">
              <a:latin typeface="Arial" panose="020B0604020202020204" pitchFamily="34" charset="0"/>
              <a:cs typeface="Arial" panose="020B0604020202020204" pitchFamily="34" charset="0"/>
            </a:endParaRP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Extreme Precipitation Trend</a:t>
            </a:r>
          </a:p>
          <a:p>
            <a:r>
              <a:rPr lang="en-US" altLang="zh-CN" sz="2000" dirty="0">
                <a:latin typeface="Arial" panose="020B0604020202020204" pitchFamily="34" charset="0"/>
                <a:cs typeface="Arial" panose="020B0604020202020204" pitchFamily="34" charset="0"/>
              </a:rPr>
              <a:t>Confirmed rise across various datasets.</a:t>
            </a: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Human Impact</a:t>
            </a:r>
          </a:p>
          <a:p>
            <a:r>
              <a:rPr lang="en-US" altLang="zh-CN" sz="2000" dirty="0">
                <a:latin typeface="Arial" panose="020B0604020202020204" pitchFamily="34" charset="0"/>
                <a:cs typeface="Arial" panose="020B0604020202020204" pitchFamily="34" charset="0"/>
              </a:rPr>
              <a:t>Clear evidence of altered precipitation patterns due to increased GHGs and aerosols.</a:t>
            </a: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Increased Frequency and Intensity</a:t>
            </a:r>
          </a:p>
          <a:p>
            <a:r>
              <a:rPr lang="en-US" altLang="zh-CN" sz="2000" dirty="0">
                <a:latin typeface="Arial" panose="020B0604020202020204" pitchFamily="34" charset="0"/>
                <a:cs typeface="Arial" panose="020B0604020202020204" pitchFamily="34" charset="0"/>
              </a:rPr>
              <a:t>Predictions show ongoing rises in extreme precipitation.</a:t>
            </a: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GEV Regression Effectiveness</a:t>
            </a:r>
          </a:p>
          <a:p>
            <a:r>
              <a:rPr lang="en-US" altLang="zh-CN" sz="2000" dirty="0">
                <a:latin typeface="Arial" panose="020B0604020202020204" pitchFamily="34" charset="0"/>
                <a:cs typeface="Arial" panose="020B0604020202020204" pitchFamily="34" charset="0"/>
              </a:rPr>
              <a:t>Proven robust in providing precise estimates for extreme events.</a:t>
            </a: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Recent Analysis</a:t>
            </a:r>
          </a:p>
          <a:p>
            <a:r>
              <a:rPr lang="en-US" altLang="zh-CN" sz="2000" dirty="0">
                <a:latin typeface="Arial" panose="020B0604020202020204" pitchFamily="34" charset="0"/>
                <a:cs typeface="Arial" panose="020B0604020202020204" pitchFamily="34" charset="0"/>
              </a:rPr>
              <a:t>70-year data shows a 2.8 time increase in risk ratio.</a:t>
            </a:r>
          </a:p>
          <a:p>
            <a:pPr marL="285750" indent="-285750">
              <a:buFont typeface="系统字体常规体"/>
              <a:buChar char="○"/>
            </a:pPr>
            <a:r>
              <a:rPr lang="en-US" altLang="zh-CN" sz="2000" b="1" dirty="0">
                <a:latin typeface="Arial" panose="020B0604020202020204" pitchFamily="34" charset="0"/>
                <a:cs typeface="Arial" panose="020B0604020202020204" pitchFamily="34" charset="0"/>
              </a:rPr>
              <a:t>Data Comparison Needs</a:t>
            </a:r>
          </a:p>
          <a:p>
            <a:r>
              <a:rPr lang="en-US" altLang="zh-CN" sz="2000" dirty="0">
                <a:latin typeface="Arial" panose="020B0604020202020204" pitchFamily="34" charset="0"/>
                <a:cs typeface="Arial" panose="020B0604020202020204" pitchFamily="34" charset="0"/>
              </a:rPr>
              <a:t>Future studies should justify the selected time series.</a:t>
            </a:r>
          </a:p>
        </p:txBody>
      </p:sp>
      <p:sp>
        <p:nvSpPr>
          <p:cNvPr id="3" name="灯片编号占位符 3">
            <a:extLst>
              <a:ext uri="{FF2B5EF4-FFF2-40B4-BE49-F238E27FC236}">
                <a16:creationId xmlns:a16="http://schemas.microsoft.com/office/drawing/2014/main" id="{170869A1-5C5F-1D94-E6B1-1DD6F13884CE}"/>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13</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2990206"/>
      </p:ext>
    </p:extLst>
  </p:cSld>
  <p:clrMapOvr>
    <a:masterClrMapping/>
  </p:clrMapOvr>
  <mc:AlternateContent xmlns:mc="http://schemas.openxmlformats.org/markup-compatibility/2006">
    <mc:Choice xmlns:p14="http://schemas.microsoft.com/office/powerpoint/2010/main" Requires="p14">
      <p:transition spd="slow" p14:dur="2000" advTm="765"/>
    </mc:Choice>
    <mc:Fallback>
      <p:transition spd="slow" advTm="7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EE828-575C-3637-0D02-34171E8E469C}"/>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5CD2F40E-DCA5-83B9-BAF1-4A914BF51D79}"/>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CFB1CBB9-979E-B511-8963-CA7FC9940FE4}"/>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3" name="文本框 2">
            <a:extLst>
              <a:ext uri="{FF2B5EF4-FFF2-40B4-BE49-F238E27FC236}">
                <a16:creationId xmlns:a16="http://schemas.microsoft.com/office/drawing/2014/main" id="{DD4006B7-A36D-CDD3-328B-84DE69C3BC26}"/>
              </a:ext>
            </a:extLst>
          </p:cNvPr>
          <p:cNvSpPr txBox="1"/>
          <p:nvPr/>
        </p:nvSpPr>
        <p:spPr>
          <a:xfrm>
            <a:off x="268993" y="1590447"/>
            <a:ext cx="11660738" cy="4554452"/>
          </a:xfrm>
          <a:prstGeom prst="rect">
            <a:avLst/>
          </a:prstGeom>
          <a:noFill/>
        </p:spPr>
        <p:txBody>
          <a:bodyPr wrap="square">
            <a:spAutoFit/>
          </a:bodyPr>
          <a:lstStyle/>
          <a:p>
            <a:pPr>
              <a:lnSpc>
                <a:spcPct val="107000"/>
              </a:lnSpc>
              <a:spcAft>
                <a:spcPts val="1200"/>
              </a:spcAft>
            </a:pPr>
            <a:r>
              <a:rPr lang="en-US" altLang="zh-CN" sz="2800" b="1" kern="100" dirty="0">
                <a:effectLst/>
                <a:latin typeface="Arial" panose="020B0604020202020204" pitchFamily="34" charset="0"/>
                <a:ea typeface="DengXian" panose="02010600030101010101" pitchFamily="2" charset="-122"/>
                <a:cs typeface="Arial" panose="020B0604020202020204" pitchFamily="34" charset="0"/>
              </a:rPr>
              <a:t>Reference</a:t>
            </a:r>
            <a:endParaRPr lang="zh-CN" altLang="zh-CN" sz="28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AMS (2024)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Mesoscale convective system glossary of meteorology</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Available at: https://</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glossary.ametsoc.org</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/wiki/</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Mesoscale_convective_system</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Askins, D. (2021)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Photos: Kirkwood flood of 2021</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The B Square</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Available at: </a:t>
            </a:r>
            <a:r>
              <a:rPr lang="en-US" altLang="zh-CN" sz="1200" u="sng" kern="100"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3"/>
              </a:rPr>
              <a:t>https://bsquarebulletin.com/2021/06/19/photos-kirkwood-flood-of-2021/</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Davenport, F. V., &amp; </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Diffenbaugh</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N. S. (2021). Using machine learning to analyze physical causes of climate change: A case study of US Midwest extreme precipitation.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Geophysical Research Letters</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48</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(15), e2021GL093787.</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Kirchmeier</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-Young, M. C., &amp; Zhang, X. (2020). Human influence has intensified extreme precipitation in North America.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Proceedings of the National Academy of Sciences</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117</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(24), 13308-13313.</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Legan, M. (2022)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One year later: Clear Creek residents worry about future flooding</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News - Indiana Public Media</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Available at: https://</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indianapublicmedia.org</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/news/a-year-later,-clear-creek-residents-worry-about-future-flooding.php. </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McGerr</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P. (2021)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Downtown Bloomington businesses, area residents deal with flooding damage</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Times</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Available at: </a:t>
            </a:r>
            <a:r>
              <a:rPr lang="en-US" altLang="zh-CN" sz="1200" u="sng" kern="100"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4"/>
              </a:rPr>
              <a:t>https://www.heraldtimesonline.com/story/news/2021/06/19/weather-bloomington-indiana-flooding-kirkwood-flood-damage/7755070002/</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NOAA (2021). Available at: https://</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www.weather.gov</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Papalexiou</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S. M., &amp; Montanari, A. (2019). Global and regional increase of precipitation extremes under global warming.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Water Resources Research</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55</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(6), 4901-4914.</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Richard D. (2021) USA</a:t>
            </a:r>
            <a:r>
              <a:rPr lang="zh-CN" altLang="zh-CN" sz="1200" kern="100" dirty="0">
                <a:effectLst/>
                <a:latin typeface="Arial" panose="020B0604020202020204" pitchFamily="34" charset="0"/>
                <a:ea typeface="DengXian" panose="02010600030101010101" pitchFamily="2" charset="-122"/>
                <a:cs typeface="Arial" panose="020B0604020202020204" pitchFamily="34" charset="0"/>
              </a:rPr>
              <a:t>—</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Deadly Flash Floods in Bloomington, Indiana. Available at: https://</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floodlist.com</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america</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usa</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/flash-floods-indiana-june-2021</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Risser, M. D., Collins, W. D., Wehner, M. F., O’Brien, T. A., Huang, H., &amp; Ullrich, P. A. (2024). Anthropogenic aerosols mask increases in US rainfall by greenhouse gases.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Nature Communications</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15</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(1), 1318</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Risser, M. D., &amp; Wehner, M. F. (2017). Attributable human‐induced changes in the likelihood and magnitude of the observed extreme precipitation during Hurricane Harvey.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Geophysical Research Letters</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44</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(24), 12-457.</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Seneviratne, S. I., Zhang, X., Adnan, M., Badi, W., </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Dereczynski</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C., Luca, A. D., ... &amp; Allan, R. (2021). Weather and climate extreme events in a changing climate.</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a:p>
            <a:pPr indent="279400">
              <a:spcAft>
                <a:spcPts val="100"/>
              </a:spcAft>
            </a:pP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Travis O'Brien (2021) </a:t>
            </a:r>
            <a:r>
              <a:rPr lang="en-US" altLang="zh-CN" sz="1200" i="1" kern="100" dirty="0">
                <a:effectLst/>
                <a:latin typeface="Arial" panose="020B0604020202020204" pitchFamily="34" charset="0"/>
                <a:ea typeface="DengXian" panose="02010600030101010101" pitchFamily="2" charset="-122"/>
                <a:cs typeface="Arial" panose="020B0604020202020204" pitchFamily="34" charset="0"/>
              </a:rPr>
              <a:t>Bloomington Flood statement</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 Available at: https://</a:t>
            </a:r>
            <a:r>
              <a:rPr lang="en-US" altLang="zh-CN" sz="1200" kern="100" dirty="0" err="1">
                <a:effectLst/>
                <a:latin typeface="Arial" panose="020B0604020202020204" pitchFamily="34" charset="0"/>
                <a:ea typeface="DengXian" panose="02010600030101010101" pitchFamily="2" charset="-122"/>
                <a:cs typeface="Arial" panose="020B0604020202020204" pitchFamily="34" charset="0"/>
              </a:rPr>
              <a:t>earth.indiana.edu</a:t>
            </a:r>
            <a:r>
              <a:rPr lang="en-US" altLang="zh-CN" sz="1200" kern="100" dirty="0">
                <a:effectLst/>
                <a:latin typeface="Arial" panose="020B0604020202020204" pitchFamily="34" charset="0"/>
                <a:ea typeface="DengXian" panose="02010600030101010101" pitchFamily="2" charset="-122"/>
                <a:cs typeface="Arial" panose="020B0604020202020204" pitchFamily="34" charset="0"/>
              </a:rPr>
              <a:t>/news-alumni/department-news/archive/2021/2021-bloomington-flood.html </a:t>
            </a:r>
            <a:endParaRPr lang="zh-CN" altLang="zh-CN" sz="1200"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文本框 5">
            <a:extLst>
              <a:ext uri="{FF2B5EF4-FFF2-40B4-BE49-F238E27FC236}">
                <a16:creationId xmlns:a16="http://schemas.microsoft.com/office/drawing/2014/main" id="{870B6D0B-8083-F164-DABB-F06E1139831E}"/>
              </a:ext>
            </a:extLst>
          </p:cNvPr>
          <p:cNvSpPr txBox="1"/>
          <p:nvPr/>
        </p:nvSpPr>
        <p:spPr>
          <a:xfrm>
            <a:off x="2985978" y="6249822"/>
            <a:ext cx="8851604" cy="369332"/>
          </a:xfrm>
          <a:prstGeom prst="rect">
            <a:avLst/>
          </a:prstGeom>
          <a:noFill/>
        </p:spPr>
        <p:txBody>
          <a:bodyPr wrap="square">
            <a:spAutoFit/>
          </a:bodyPr>
          <a:lstStyle/>
          <a:p>
            <a:r>
              <a:rPr lang="zh-CN" altLang="en-US" i="1" dirty="0">
                <a:solidFill>
                  <a:schemeClr val="tx2">
                    <a:lumMod val="75000"/>
                    <a:lumOff val="25000"/>
                  </a:schemeClr>
                </a:solidFill>
                <a:latin typeface="Arial" panose="020B0604020202020204" pitchFamily="34" charset="0"/>
                <a:cs typeface="Arial" panose="020B0604020202020204" pitchFamily="34" charset="0"/>
              </a:rPr>
              <a:t>https://github.com/Gong001/EAS-G-577/blob/main/major_assignment_GG.ipynb</a:t>
            </a:r>
          </a:p>
        </p:txBody>
      </p:sp>
      <p:sp>
        <p:nvSpPr>
          <p:cNvPr id="9" name="灯片编号占位符 3">
            <a:extLst>
              <a:ext uri="{FF2B5EF4-FFF2-40B4-BE49-F238E27FC236}">
                <a16:creationId xmlns:a16="http://schemas.microsoft.com/office/drawing/2014/main" id="{317069A2-BFB7-35FC-9432-0B991C0CD1DE}"/>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14</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2437159"/>
      </p:ext>
    </p:extLst>
  </p:cSld>
  <p:clrMapOvr>
    <a:masterClrMapping/>
  </p:clrMapOvr>
  <mc:AlternateContent xmlns:mc="http://schemas.openxmlformats.org/markup-compatibility/2006">
    <mc:Choice xmlns:p14="http://schemas.microsoft.com/office/powerpoint/2010/main" Requires="p14">
      <p:transition spd="slow" p14:dur="2000" advTm="1987"/>
    </mc:Choice>
    <mc:Fallback>
      <p:transition spd="slow" advTm="19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D0E11-5E9E-2A22-BA3C-B3173BFC9B24}"/>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97B72F08-4C8B-684E-FB30-9A12B816356B}"/>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22EBA635-0372-A861-606B-EA94244F891A}"/>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5D1044F2-7FD1-38D9-6C39-6EC4E0E41018}"/>
              </a:ext>
            </a:extLst>
          </p:cNvPr>
          <p:cNvSpPr txBox="1"/>
          <p:nvPr/>
        </p:nvSpPr>
        <p:spPr>
          <a:xfrm>
            <a:off x="1315896" y="2079268"/>
            <a:ext cx="9471782" cy="3754874"/>
          </a:xfrm>
          <a:prstGeom prst="rect">
            <a:avLst/>
          </a:prstGeom>
          <a:noFill/>
        </p:spPr>
        <p:txBody>
          <a:bodyPr wrap="square">
            <a:spAutoFit/>
          </a:bodyPr>
          <a:lstStyle/>
          <a:p>
            <a:pPr>
              <a:spcAft>
                <a:spcPts val="1200"/>
              </a:spcAft>
            </a:pPr>
            <a:r>
              <a:rPr lang="en-US" altLang="zh-CN" sz="2800" b="1" dirty="0">
                <a:latin typeface="Arial" panose="020B0604020202020204" pitchFamily="34" charset="0"/>
                <a:cs typeface="Arial" panose="020B0604020202020204" pitchFamily="34" charset="0"/>
              </a:rPr>
              <a:t>Contents</a:t>
            </a:r>
            <a:endParaRPr lang="en-US" altLang="zh-CN" sz="2800" dirty="0">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News on extreme precipitation and flooding in Bloomington 2021 </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The causes of this event</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Historical trend in extreme precipitation and methods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The impact of human activities on extreme precipitation</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Future changes in extreme precipitation</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Historical records of extreme precipitation and flooding in Bloomington 2021 </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Generalized Extreme Value (GEV) Regression</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Return interval and risk ratio of the event</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Discussion and Compared to the period 1895-2022</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Summary</a:t>
            </a:r>
          </a:p>
        </p:txBody>
      </p:sp>
      <p:sp>
        <p:nvSpPr>
          <p:cNvPr id="3" name="灯片编号占位符 3">
            <a:extLst>
              <a:ext uri="{FF2B5EF4-FFF2-40B4-BE49-F238E27FC236}">
                <a16:creationId xmlns:a16="http://schemas.microsoft.com/office/drawing/2014/main" id="{96AC96FB-32ED-43C2-9B81-BA3F707C1761}"/>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2</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8779531"/>
      </p:ext>
    </p:extLst>
  </p:cSld>
  <p:clrMapOvr>
    <a:masterClrMapping/>
  </p:clrMapOvr>
  <mc:AlternateContent xmlns:mc="http://schemas.openxmlformats.org/markup-compatibility/2006">
    <mc:Choice xmlns:p14="http://schemas.microsoft.com/office/powerpoint/2010/main" Requires="p14">
      <p:transition spd="slow" p14:dur="2000" advTm="300532"/>
    </mc:Choice>
    <mc:Fallback>
      <p:transition spd="slow" advTm="30053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F81D782B-5AEE-4E98-57F9-98F4A05F1A39}"/>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20D23B87-1708-22AE-4375-3CA702B83281}"/>
              </a:ext>
            </a:extLst>
          </p:cNvPr>
          <p:cNvSpPr txBox="1"/>
          <p:nvPr/>
        </p:nvSpPr>
        <p:spPr>
          <a:xfrm>
            <a:off x="268992" y="1307738"/>
            <a:ext cx="12075407" cy="523220"/>
          </a:xfrm>
          <a:prstGeom prst="rect">
            <a:avLst/>
          </a:prstGeom>
          <a:noFill/>
        </p:spPr>
        <p:txBody>
          <a:bodyPr wrap="square">
            <a:spAutoFit/>
          </a:bodyPr>
          <a:lstStyle/>
          <a:p>
            <a:endParaRPr lang="zh-CN" altLang="en-US" sz="2800" b="1" dirty="0">
              <a:latin typeface="Arial" panose="020B0604020202020204" pitchFamily="34" charset="0"/>
              <a:cs typeface="Arial" panose="020B0604020202020204" pitchFamily="34" charset="0"/>
            </a:endParaRPr>
          </a:p>
        </p:txBody>
      </p:sp>
      <p:pic>
        <p:nvPicPr>
          <p:cNvPr id="15" name="Picture 2">
            <a:extLst>
              <a:ext uri="{FF2B5EF4-FFF2-40B4-BE49-F238E27FC236}">
                <a16:creationId xmlns:a16="http://schemas.microsoft.com/office/drawing/2014/main" id="{A368D932-4352-6500-304B-4677F5A6D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89" y="2089160"/>
            <a:ext cx="3660776" cy="363052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5AD9AB2-2C1C-13D8-BFDC-0E64E9C6FB6E}"/>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495C801B-11E8-F815-6F2C-0E7ACE23C727}"/>
              </a:ext>
            </a:extLst>
          </p:cNvPr>
          <p:cNvSpPr txBox="1"/>
          <p:nvPr/>
        </p:nvSpPr>
        <p:spPr>
          <a:xfrm>
            <a:off x="6719778" y="2200915"/>
            <a:ext cx="5104068" cy="4093428"/>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Precipitation intensity</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Two-day rainfall reached 6.1 inches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Strongest precipitation event in a century</a:t>
            </a:r>
          </a:p>
          <a:p>
            <a:endParaRPr lang="en-US" altLang="zh-CN" sz="2000" b="1" dirty="0">
              <a:latin typeface="Arial" panose="020B0604020202020204" pitchFamily="34" charset="0"/>
              <a:cs typeface="Arial" panose="020B0604020202020204" pitchFamily="34" charset="0"/>
            </a:endParaRPr>
          </a:p>
          <a:p>
            <a:r>
              <a:rPr lang="en-US" altLang="zh-CN" sz="2000" b="1" dirty="0">
                <a:highlight>
                  <a:srgbClr val="F9CFCC"/>
                </a:highlight>
                <a:latin typeface="Arial" panose="020B0604020202020204" pitchFamily="34" charset="0"/>
                <a:cs typeface="Arial" panose="020B0604020202020204" pitchFamily="34" charset="0"/>
              </a:rPr>
              <a:t>Impact of the event</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Caused severe flooding</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Power outages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Streets and apartments inundated</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Bridges submerged by gravel</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Cars swept away by floodwaters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Economic losses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Casualties</a:t>
            </a:r>
          </a:p>
          <a:p>
            <a:r>
              <a:rPr lang="en-US" altLang="zh-CN" sz="2000" dirty="0">
                <a:latin typeface="Arial" panose="020B0604020202020204" pitchFamily="34" charset="0"/>
                <a:cs typeface="Arial" panose="020B0604020202020204" pitchFamily="34" charset="0"/>
              </a:rPr>
              <a:t>…</a:t>
            </a:r>
          </a:p>
        </p:txBody>
      </p:sp>
      <p:pic>
        <p:nvPicPr>
          <p:cNvPr id="2062" name="Picture 14">
            <a:extLst>
              <a:ext uri="{FF2B5EF4-FFF2-40B4-BE49-F238E27FC236}">
                <a16:creationId xmlns:a16="http://schemas.microsoft.com/office/drawing/2014/main" id="{DBAB9B4A-0536-7BB2-7EF7-F7B25F6C5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134" y="2263712"/>
            <a:ext cx="3077652" cy="40934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洪水导致艾德·克莱默位于布卢明顿市中心的公寓完全无法使用。">
            <a:extLst>
              <a:ext uri="{FF2B5EF4-FFF2-40B4-BE49-F238E27FC236}">
                <a16:creationId xmlns:a16="http://schemas.microsoft.com/office/drawing/2014/main" id="{7C656A72-904B-918A-BD09-C030F645E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258" y="2480407"/>
            <a:ext cx="3077652" cy="4103536"/>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49F0C961-3900-1F6C-4C80-E04FC9278545}"/>
              </a:ext>
            </a:extLst>
          </p:cNvPr>
          <p:cNvSpPr txBox="1"/>
          <p:nvPr/>
        </p:nvSpPr>
        <p:spPr>
          <a:xfrm>
            <a:off x="268993" y="1307738"/>
            <a:ext cx="11788024"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News on extreme precipitation</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and flooding in Bloomington 2021 </a:t>
            </a:r>
            <a:endParaRPr lang="zh-CN" altLang="en-US" sz="2800" b="1"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EC39B6A6-5F1D-D7C4-3204-E959D82F2535}"/>
              </a:ext>
            </a:extLst>
          </p:cNvPr>
          <p:cNvSpPr txBox="1"/>
          <p:nvPr/>
        </p:nvSpPr>
        <p:spPr>
          <a:xfrm>
            <a:off x="2480777" y="1759910"/>
            <a:ext cx="6177064" cy="276999"/>
          </a:xfrm>
          <a:prstGeom prst="rect">
            <a:avLst/>
          </a:prstGeom>
          <a:noFill/>
        </p:spPr>
        <p:txBody>
          <a:bodyPr wrap="square">
            <a:spAutoFit/>
          </a:bodyPr>
          <a:lstStyle/>
          <a:p>
            <a:r>
              <a:rPr lang="en-US" altLang="zh-CN" sz="1200" i="1" dirty="0">
                <a:effectLst/>
                <a:latin typeface="Arial" panose="020B0604020202020204" pitchFamily="34" charset="0"/>
                <a:ea typeface="DengXian" panose="02010600030101010101" pitchFamily="2" charset="-122"/>
                <a:cs typeface="Arial" panose="020B0604020202020204" pitchFamily="34" charset="0"/>
              </a:rPr>
              <a:t>(Askins, D., 2021; Richard, D., 2021)</a:t>
            </a:r>
            <a:r>
              <a:rPr lang="zh-CN" altLang="zh-CN" sz="1200" i="1" dirty="0">
                <a:effectLst/>
                <a:latin typeface="Arial" panose="020B0604020202020204" pitchFamily="34" charset="0"/>
                <a:cs typeface="Arial" panose="020B0604020202020204" pitchFamily="34" charset="0"/>
              </a:rPr>
              <a:t> </a:t>
            </a:r>
            <a:endParaRPr lang="zh-CN" altLang="en-US" sz="1200" i="1" dirty="0">
              <a:latin typeface="Arial" panose="020B0604020202020204" pitchFamily="34" charset="0"/>
              <a:cs typeface="Arial" panose="020B0604020202020204" pitchFamily="34" charset="0"/>
            </a:endParaRPr>
          </a:p>
        </p:txBody>
      </p:sp>
      <p:sp>
        <p:nvSpPr>
          <p:cNvPr id="6" name="灯片编号占位符 3">
            <a:extLst>
              <a:ext uri="{FF2B5EF4-FFF2-40B4-BE49-F238E27FC236}">
                <a16:creationId xmlns:a16="http://schemas.microsoft.com/office/drawing/2014/main" id="{3DAD4B1C-0DCB-8599-72F1-2267879EE94B}"/>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3</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64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7D40-5701-2D60-688C-A856B3951729}"/>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48F693F2-3194-22D1-5947-19A432498400}"/>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068DA9AA-8868-6DB7-A18E-DB61AEC920F5}"/>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4BDD56E8-C211-FD9C-D6DC-9681EF53DC0B}"/>
              </a:ext>
            </a:extLst>
          </p:cNvPr>
          <p:cNvSpPr txBox="1"/>
          <p:nvPr/>
        </p:nvSpPr>
        <p:spPr>
          <a:xfrm>
            <a:off x="6484646" y="2022503"/>
            <a:ext cx="5935953" cy="3477875"/>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Mesoscale Convective System</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Quasi-stationary front</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High instability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the atmosphere</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Temperatures above normal</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Strong south winds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Stronger moisture transport from the ocean</a:t>
            </a:r>
          </a:p>
          <a:p>
            <a:pPr marL="285750" indent="-285750">
              <a:buFont typeface="系统字体常规体"/>
              <a:buChar char="○"/>
            </a:pPr>
            <a:endParaRPr lang="en-US" altLang="zh-CN" sz="2000" dirty="0">
              <a:latin typeface="Arial" panose="020B0604020202020204" pitchFamily="34" charset="0"/>
              <a:cs typeface="Arial" panose="020B0604020202020204" pitchFamily="34" charset="0"/>
            </a:endParaRPr>
          </a:p>
          <a:p>
            <a:r>
              <a:rPr lang="en-US" altLang="zh-CN" sz="2000" b="1" dirty="0">
                <a:highlight>
                  <a:srgbClr val="F9CFCC"/>
                </a:highlight>
                <a:latin typeface="Arial" panose="020B0604020202020204" pitchFamily="34" charset="0"/>
                <a:cs typeface="Arial" panose="020B0604020202020204" pitchFamily="34" charset="0"/>
              </a:rPr>
              <a:t>Thunderstorms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Multiple rounds </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Intense rainfall rates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”Training" pattern</a:t>
            </a:r>
          </a:p>
        </p:txBody>
      </p:sp>
      <p:sp>
        <p:nvSpPr>
          <p:cNvPr id="2" name="文本框 1">
            <a:extLst>
              <a:ext uri="{FF2B5EF4-FFF2-40B4-BE49-F238E27FC236}">
                <a16:creationId xmlns:a16="http://schemas.microsoft.com/office/drawing/2014/main" id="{DA50A243-4270-EEBE-C89F-1556E1F9E227}"/>
              </a:ext>
            </a:extLst>
          </p:cNvPr>
          <p:cNvSpPr txBox="1"/>
          <p:nvPr/>
        </p:nvSpPr>
        <p:spPr>
          <a:xfrm>
            <a:off x="268993" y="1307738"/>
            <a:ext cx="9084557"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The causes of this event</a:t>
            </a:r>
            <a:endParaRPr lang="zh-CN" altLang="en-US" sz="2800" b="1" dirty="0">
              <a:latin typeface="Arial" panose="020B0604020202020204" pitchFamily="34" charset="0"/>
              <a:cs typeface="Arial" panose="020B0604020202020204" pitchFamily="34" charset="0"/>
            </a:endParaRPr>
          </a:p>
        </p:txBody>
      </p:sp>
      <p:grpSp>
        <p:nvGrpSpPr>
          <p:cNvPr id="3" name="组合 2">
            <a:extLst>
              <a:ext uri="{FF2B5EF4-FFF2-40B4-BE49-F238E27FC236}">
                <a16:creationId xmlns:a16="http://schemas.microsoft.com/office/drawing/2014/main" id="{3A1B19B6-7CC3-7B3A-CACF-2FAF97D8CD25}"/>
              </a:ext>
            </a:extLst>
          </p:cNvPr>
          <p:cNvGrpSpPr/>
          <p:nvPr/>
        </p:nvGrpSpPr>
        <p:grpSpPr>
          <a:xfrm>
            <a:off x="268993" y="2022503"/>
            <a:ext cx="5685896" cy="4271839"/>
            <a:chOff x="268993" y="2022503"/>
            <a:chExt cx="5685896" cy="4271839"/>
          </a:xfrm>
        </p:grpSpPr>
        <p:pic>
          <p:nvPicPr>
            <p:cNvPr id="3074" name="Picture 2" descr="NWS 表面分析于 2021 年 6 月 19 日星期六 03Z 进行">
              <a:extLst>
                <a:ext uri="{FF2B5EF4-FFF2-40B4-BE49-F238E27FC236}">
                  <a16:creationId xmlns:a16="http://schemas.microsoft.com/office/drawing/2014/main" id="{BDC4C1F8-4877-C51F-4CAE-65FA1C47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3" y="2022503"/>
              <a:ext cx="5685896" cy="42718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4B3E88-4D0F-DE45-9DAE-C919FA9A77F5}"/>
                </a:ext>
              </a:extLst>
            </p:cNvPr>
            <p:cNvSpPr/>
            <p:nvPr/>
          </p:nvSpPr>
          <p:spPr>
            <a:xfrm rot="19782209">
              <a:off x="3754927" y="3672128"/>
              <a:ext cx="744357" cy="254746"/>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a:extLst>
                <a:ext uri="{FF2B5EF4-FFF2-40B4-BE49-F238E27FC236}">
                  <a16:creationId xmlns:a16="http://schemas.microsoft.com/office/drawing/2014/main" id="{83A5684A-84F6-7AE1-786A-4857B4821904}"/>
                </a:ext>
              </a:extLst>
            </p:cNvPr>
            <p:cNvSpPr/>
            <p:nvPr/>
          </p:nvSpPr>
          <p:spPr>
            <a:xfrm rot="19800000">
              <a:off x="3584109" y="2969241"/>
              <a:ext cx="191197" cy="838639"/>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8">
            <a:extLst>
              <a:ext uri="{FF2B5EF4-FFF2-40B4-BE49-F238E27FC236}">
                <a16:creationId xmlns:a16="http://schemas.microsoft.com/office/drawing/2014/main" id="{A6421E41-0F9F-BF8F-C07C-F97868963247}"/>
              </a:ext>
            </a:extLst>
          </p:cNvPr>
          <p:cNvSpPr txBox="1"/>
          <p:nvPr/>
        </p:nvSpPr>
        <p:spPr>
          <a:xfrm>
            <a:off x="4811271" y="1759910"/>
            <a:ext cx="6177064" cy="276999"/>
          </a:xfrm>
          <a:prstGeom prst="rect">
            <a:avLst/>
          </a:prstGeom>
          <a:noFill/>
        </p:spPr>
        <p:txBody>
          <a:bodyPr wrap="square">
            <a:spAutoFit/>
          </a:bodyPr>
          <a:lstStyle/>
          <a:p>
            <a:r>
              <a:rPr lang="en-US" altLang="zh-CN" sz="1200" i="1" dirty="0">
                <a:effectLst/>
                <a:latin typeface="Arial" panose="020B0604020202020204" pitchFamily="34" charset="0"/>
                <a:ea typeface="DengXian" panose="02010600030101010101" pitchFamily="2" charset="-122"/>
                <a:cs typeface="Arial" panose="020B0604020202020204" pitchFamily="34" charset="0"/>
              </a:rPr>
              <a:t>(NOAA</a:t>
            </a:r>
            <a:r>
              <a:rPr lang="en-US" altLang="zh-CN" sz="1200" i="1" dirty="0">
                <a:latin typeface="Arial" panose="020B0604020202020204" pitchFamily="34" charset="0"/>
                <a:ea typeface="DengXian" panose="02010600030101010101" pitchFamily="2" charset="-122"/>
                <a:cs typeface="Arial" panose="020B0604020202020204" pitchFamily="34" charset="0"/>
              </a:rPr>
              <a:t>, </a:t>
            </a:r>
            <a:r>
              <a:rPr lang="en-US" altLang="zh-CN" sz="1200" i="1" dirty="0">
                <a:effectLst/>
                <a:latin typeface="Arial" panose="020B0604020202020204" pitchFamily="34" charset="0"/>
                <a:ea typeface="DengXian" panose="02010600030101010101" pitchFamily="2" charset="-122"/>
                <a:cs typeface="Arial" panose="020B0604020202020204" pitchFamily="34" charset="0"/>
              </a:rPr>
              <a:t>2021)</a:t>
            </a:r>
            <a:r>
              <a:rPr lang="zh-CN" altLang="zh-CN" sz="1200" i="1" dirty="0">
                <a:effectLst/>
                <a:latin typeface="Arial" panose="020B0604020202020204" pitchFamily="34" charset="0"/>
                <a:cs typeface="Arial" panose="020B0604020202020204" pitchFamily="34" charset="0"/>
              </a:rPr>
              <a:t> </a:t>
            </a:r>
            <a:endParaRPr lang="zh-CN" altLang="en-US" sz="1200" i="1" dirty="0">
              <a:latin typeface="Arial" panose="020B0604020202020204" pitchFamily="34" charset="0"/>
              <a:cs typeface="Arial" panose="020B0604020202020204" pitchFamily="34" charset="0"/>
            </a:endParaRPr>
          </a:p>
        </p:txBody>
      </p:sp>
      <p:sp>
        <p:nvSpPr>
          <p:cNvPr id="11" name="灯片编号占位符 3">
            <a:extLst>
              <a:ext uri="{FF2B5EF4-FFF2-40B4-BE49-F238E27FC236}">
                <a16:creationId xmlns:a16="http://schemas.microsoft.com/office/drawing/2014/main" id="{D99977B0-B056-4650-795A-F33800693A8A}"/>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4</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22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5A7CE-D7A6-302F-4464-2A813710C259}"/>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AAD8A49A-E0CA-EA09-3AD1-358788F57A3F}"/>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594ACCFF-1A3C-3907-E9AC-2A7F8E8B10AC}"/>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77DD4DB8-057A-43DE-6E25-823EECAC5A40}"/>
              </a:ext>
            </a:extLst>
          </p:cNvPr>
          <p:cNvSpPr txBox="1"/>
          <p:nvPr/>
        </p:nvSpPr>
        <p:spPr>
          <a:xfrm>
            <a:off x="5506983" y="1876169"/>
            <a:ext cx="7210143" cy="2554545"/>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Historical trend</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Increased trends in extreme precipitation are observed across various datasets and methods</a:t>
            </a:r>
          </a:p>
          <a:p>
            <a:r>
              <a:rPr lang="en-US" altLang="zh-CN" sz="2000" b="1" dirty="0">
                <a:highlight>
                  <a:srgbClr val="F9CFCC"/>
                </a:highlight>
                <a:latin typeface="Arial" panose="020B0604020202020204" pitchFamily="34" charset="0"/>
                <a:cs typeface="Arial" panose="020B0604020202020204" pitchFamily="34" charset="0"/>
              </a:rPr>
              <a:t>Methods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Linear Regression</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Machine Learning</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GEV Regression</a:t>
            </a:r>
          </a:p>
          <a:p>
            <a:endParaRPr lang="en-US" altLang="zh-CN" sz="2000" b="1" dirty="0">
              <a:highlight>
                <a:srgbClr val="F9CFCC"/>
              </a:highlight>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18819C4E-2863-5AA9-6DC2-2298DAA6C1AA}"/>
              </a:ext>
            </a:extLst>
          </p:cNvPr>
          <p:cNvSpPr txBox="1"/>
          <p:nvPr/>
        </p:nvSpPr>
        <p:spPr>
          <a:xfrm>
            <a:off x="268992" y="1307738"/>
            <a:ext cx="12989807"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Historical trend in extreme precipitation</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and</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methods</a:t>
            </a:r>
          </a:p>
        </p:txBody>
      </p:sp>
      <p:grpSp>
        <p:nvGrpSpPr>
          <p:cNvPr id="20" name="组合 19">
            <a:extLst>
              <a:ext uri="{FF2B5EF4-FFF2-40B4-BE49-F238E27FC236}">
                <a16:creationId xmlns:a16="http://schemas.microsoft.com/office/drawing/2014/main" id="{3CC7BD90-2D51-6CF9-872D-0645B824EEBA}"/>
              </a:ext>
            </a:extLst>
          </p:cNvPr>
          <p:cNvGrpSpPr/>
          <p:nvPr/>
        </p:nvGrpSpPr>
        <p:grpSpPr>
          <a:xfrm>
            <a:off x="4827025" y="3942265"/>
            <a:ext cx="7210143" cy="2939143"/>
            <a:chOff x="103798" y="3923188"/>
            <a:chExt cx="7210143" cy="2939143"/>
          </a:xfrm>
        </p:grpSpPr>
        <p:grpSp>
          <p:nvGrpSpPr>
            <p:cNvPr id="8" name="组合 7">
              <a:extLst>
                <a:ext uri="{FF2B5EF4-FFF2-40B4-BE49-F238E27FC236}">
                  <a16:creationId xmlns:a16="http://schemas.microsoft.com/office/drawing/2014/main" id="{E6F59F68-0269-3AB7-FCF0-4283EB2D5D16}"/>
                </a:ext>
              </a:extLst>
            </p:cNvPr>
            <p:cNvGrpSpPr/>
            <p:nvPr/>
          </p:nvGrpSpPr>
          <p:grpSpPr>
            <a:xfrm>
              <a:off x="103798" y="3923188"/>
              <a:ext cx="7210143" cy="2560714"/>
              <a:chOff x="268993" y="4189710"/>
              <a:chExt cx="6186703" cy="2197235"/>
            </a:xfrm>
          </p:grpSpPr>
          <p:pic>
            <p:nvPicPr>
              <p:cNvPr id="1028" name="Picture 4" descr="详细信息请参阅图片下方的说明">
                <a:extLst>
                  <a:ext uri="{FF2B5EF4-FFF2-40B4-BE49-F238E27FC236}">
                    <a16:creationId xmlns:a16="http://schemas.microsoft.com/office/drawing/2014/main" id="{16A2CF3C-2EA6-8848-F7B4-AD78F5B5E7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08" t="51516" r="12267" b="23636"/>
              <a:stretch/>
            </p:blipFill>
            <p:spPr bwMode="auto">
              <a:xfrm>
                <a:off x="268993" y="4447049"/>
                <a:ext cx="6186703" cy="193989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35A6391-98E7-21D0-2419-D6FD41D61852}"/>
                  </a:ext>
                </a:extLst>
              </p:cNvPr>
              <p:cNvSpPr txBox="1"/>
              <p:nvPr/>
            </p:nvSpPr>
            <p:spPr>
              <a:xfrm>
                <a:off x="4117964" y="4189710"/>
                <a:ext cx="2246186" cy="276999"/>
              </a:xfrm>
              <a:prstGeom prst="rect">
                <a:avLst/>
              </a:prstGeom>
              <a:noFill/>
            </p:spPr>
            <p:txBody>
              <a:bodyPr wrap="square">
                <a:spAutoFit/>
              </a:bodyPr>
              <a:lstStyle/>
              <a:p>
                <a:r>
                  <a:rPr lang="en-US" altLang="zh-CN" sz="1200" b="0" i="1" dirty="0">
                    <a:solidFill>
                      <a:srgbClr val="222222"/>
                    </a:solidFill>
                    <a:effectLst/>
                    <a:latin typeface="Arial" panose="020B0604020202020204" pitchFamily="34" charset="0"/>
                  </a:rPr>
                  <a:t>(Davenport</a:t>
                </a:r>
                <a:r>
                  <a:rPr lang="zh-CN" altLang="en-US" sz="1200" b="0" i="1"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et al., 2021, GRL)</a:t>
                </a:r>
                <a:endParaRPr lang="zh-CN" altLang="en-US" sz="1200" i="1" dirty="0"/>
              </a:p>
            </p:txBody>
          </p:sp>
        </p:grpSp>
        <p:sp>
          <p:nvSpPr>
            <p:cNvPr id="3" name="文本框 2">
              <a:extLst>
                <a:ext uri="{FF2B5EF4-FFF2-40B4-BE49-F238E27FC236}">
                  <a16:creationId xmlns:a16="http://schemas.microsoft.com/office/drawing/2014/main" id="{BF5F3023-235D-35BF-AE28-00888FF7D7C2}"/>
                </a:ext>
              </a:extLst>
            </p:cNvPr>
            <p:cNvSpPr txBox="1"/>
            <p:nvPr/>
          </p:nvSpPr>
          <p:spPr>
            <a:xfrm>
              <a:off x="268992" y="6400666"/>
              <a:ext cx="7044949" cy="461665"/>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a:t>
              </a:r>
              <a:r>
                <a:rPr lang="en-US" altLang="zh-CN" sz="1200" dirty="0">
                  <a:latin typeface="Arial" panose="020B0604020202020204" pitchFamily="34" charset="0"/>
                  <a:cs typeface="Arial" panose="020B0604020202020204" pitchFamily="34" charset="0"/>
                </a:rPr>
                <a:t>Changes in precipitation caused by extreme precipitation circulation patterns during two periods.</a:t>
              </a:r>
            </a:p>
            <a:p>
              <a:endParaRPr lang="zh-CN" altLang="en-US" sz="1200" dirty="0">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9F9B5541-5A40-FE8E-4066-BD9E1E4318BD}"/>
              </a:ext>
            </a:extLst>
          </p:cNvPr>
          <p:cNvGrpSpPr/>
          <p:nvPr/>
        </p:nvGrpSpPr>
        <p:grpSpPr>
          <a:xfrm>
            <a:off x="348000" y="4087055"/>
            <a:ext cx="4108731" cy="2739565"/>
            <a:chOff x="7600368" y="1743809"/>
            <a:chExt cx="4108731" cy="2739565"/>
          </a:xfrm>
        </p:grpSpPr>
        <p:grpSp>
          <p:nvGrpSpPr>
            <p:cNvPr id="16" name="组合 15">
              <a:extLst>
                <a:ext uri="{FF2B5EF4-FFF2-40B4-BE49-F238E27FC236}">
                  <a16:creationId xmlns:a16="http://schemas.microsoft.com/office/drawing/2014/main" id="{AE89371D-A290-F990-09FE-1FF04324A7C8}"/>
                </a:ext>
              </a:extLst>
            </p:cNvPr>
            <p:cNvGrpSpPr/>
            <p:nvPr/>
          </p:nvGrpSpPr>
          <p:grpSpPr>
            <a:xfrm>
              <a:off x="7600368" y="1743809"/>
              <a:ext cx="4108731" cy="2383095"/>
              <a:chOff x="7100606" y="1875181"/>
              <a:chExt cx="4108731" cy="2383095"/>
            </a:xfrm>
          </p:grpSpPr>
          <p:grpSp>
            <p:nvGrpSpPr>
              <p:cNvPr id="12" name="组合 11">
                <a:extLst>
                  <a:ext uri="{FF2B5EF4-FFF2-40B4-BE49-F238E27FC236}">
                    <a16:creationId xmlns:a16="http://schemas.microsoft.com/office/drawing/2014/main" id="{4EC362CD-B306-093D-410F-DD848AB7445C}"/>
                  </a:ext>
                </a:extLst>
              </p:cNvPr>
              <p:cNvGrpSpPr/>
              <p:nvPr/>
            </p:nvGrpSpPr>
            <p:grpSpPr>
              <a:xfrm>
                <a:off x="7100606" y="1919181"/>
                <a:ext cx="3719215" cy="2339095"/>
                <a:chOff x="7120235" y="3870593"/>
                <a:chExt cx="3719215" cy="2339095"/>
              </a:xfrm>
            </p:grpSpPr>
            <p:pic>
              <p:nvPicPr>
                <p:cNvPr id="1030" name="Picture 6" descr="详细信息请参阅图片下方的说明">
                  <a:extLst>
                    <a:ext uri="{FF2B5EF4-FFF2-40B4-BE49-F238E27FC236}">
                      <a16:creationId xmlns:a16="http://schemas.microsoft.com/office/drawing/2014/main" id="{D0270C40-A1D8-36D6-676F-B4E3E57A09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89" t="39592" b="40764"/>
                <a:stretch/>
              </p:blipFill>
              <p:spPr bwMode="auto">
                <a:xfrm>
                  <a:off x="7581900" y="3870593"/>
                  <a:ext cx="3257550" cy="208665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4DE1470-3793-A105-AAC3-18EEBD74C6E9}"/>
                    </a:ext>
                  </a:extLst>
                </p:cNvPr>
                <p:cNvSpPr txBox="1"/>
                <p:nvPr/>
              </p:nvSpPr>
              <p:spPr>
                <a:xfrm>
                  <a:off x="9010650" y="5932689"/>
                  <a:ext cx="685800"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Year</a:t>
                  </a:r>
                  <a:endParaRPr lang="zh-CN" altLang="en-US" sz="1200" dirty="0"/>
                </a:p>
              </p:txBody>
            </p:sp>
            <p:sp>
              <p:nvSpPr>
                <p:cNvPr id="11" name="文本框 10">
                  <a:extLst>
                    <a:ext uri="{FF2B5EF4-FFF2-40B4-BE49-F238E27FC236}">
                      <a16:creationId xmlns:a16="http://schemas.microsoft.com/office/drawing/2014/main" id="{564AD61F-0079-12C7-98C0-29DD438DA0A8}"/>
                    </a:ext>
                  </a:extLst>
                </p:cNvPr>
                <p:cNvSpPr txBox="1"/>
                <p:nvPr/>
              </p:nvSpPr>
              <p:spPr>
                <a:xfrm rot="16200000">
                  <a:off x="6350347" y="4683089"/>
                  <a:ext cx="2001442" cy="46166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Daily extreme precipitation </a:t>
                  </a:r>
                </a:p>
                <a:p>
                  <a:pPr algn="ctr"/>
                  <a:r>
                    <a:rPr lang="en-US" altLang="zh-CN" sz="1200" dirty="0">
                      <a:latin typeface="Arial" panose="020B0604020202020204" pitchFamily="34" charset="0"/>
                      <a:cs typeface="Arial" panose="020B0604020202020204" pitchFamily="34" charset="0"/>
                    </a:rPr>
                    <a:t>anomaly (mm)</a:t>
                  </a:r>
                  <a:endParaRPr lang="zh-CN" altLang="en-US" sz="1200" dirty="0"/>
                </a:p>
              </p:txBody>
            </p:sp>
          </p:grpSp>
          <p:sp>
            <p:nvSpPr>
              <p:cNvPr id="15" name="文本框 14">
                <a:extLst>
                  <a:ext uri="{FF2B5EF4-FFF2-40B4-BE49-F238E27FC236}">
                    <a16:creationId xmlns:a16="http://schemas.microsoft.com/office/drawing/2014/main" id="{46718AA2-319B-3355-944C-066FAB56E2E1}"/>
                  </a:ext>
                </a:extLst>
              </p:cNvPr>
              <p:cNvSpPr txBox="1"/>
              <p:nvPr/>
            </p:nvSpPr>
            <p:spPr>
              <a:xfrm>
                <a:off x="8963151" y="1875181"/>
                <a:ext cx="2246186" cy="276999"/>
              </a:xfrm>
              <a:prstGeom prst="rect">
                <a:avLst/>
              </a:prstGeom>
              <a:noFill/>
            </p:spPr>
            <p:txBody>
              <a:bodyPr wrap="square">
                <a:spAutoFit/>
              </a:bodyPr>
              <a:lstStyle/>
              <a:p>
                <a:r>
                  <a:rPr lang="en-US" altLang="zh-CN" sz="1200" b="0" i="1" dirty="0">
                    <a:solidFill>
                      <a:srgbClr val="222222"/>
                    </a:solidFill>
                    <a:effectLst/>
                    <a:latin typeface="Arial" panose="020B0604020202020204" pitchFamily="34" charset="0"/>
                  </a:rPr>
                  <a:t>(</a:t>
                </a:r>
                <a:r>
                  <a:rPr lang="en-US" altLang="zh-CN" sz="1200" b="0" i="1" dirty="0" err="1">
                    <a:solidFill>
                      <a:srgbClr val="222222"/>
                    </a:solidFill>
                    <a:effectLst/>
                    <a:latin typeface="Arial" panose="020B0604020202020204" pitchFamily="34" charset="0"/>
                  </a:rPr>
                  <a:t>Papalexiou</a:t>
                </a:r>
                <a:r>
                  <a:rPr lang="zh-CN" altLang="en-US" sz="1200" b="0" i="1" dirty="0">
                    <a:solidFill>
                      <a:srgbClr val="222222"/>
                    </a:solidFill>
                    <a:effectLst/>
                    <a:latin typeface="Arial" panose="020B0604020202020204" pitchFamily="34" charset="0"/>
                  </a:rPr>
                  <a:t> </a:t>
                </a:r>
                <a:r>
                  <a:rPr lang="en-US" altLang="zh-CN" sz="1200" b="0" i="1" dirty="0">
                    <a:solidFill>
                      <a:srgbClr val="222222"/>
                    </a:solidFill>
                    <a:effectLst/>
                    <a:latin typeface="Arial" panose="020B0604020202020204" pitchFamily="34" charset="0"/>
                  </a:rPr>
                  <a:t>et al., 2019, WRR)</a:t>
                </a:r>
                <a:endParaRPr lang="zh-CN" altLang="en-US" sz="1200" i="1" dirty="0"/>
              </a:p>
            </p:txBody>
          </p:sp>
        </p:grpSp>
        <p:sp>
          <p:nvSpPr>
            <p:cNvPr id="13" name="文本框 12">
              <a:extLst>
                <a:ext uri="{FF2B5EF4-FFF2-40B4-BE49-F238E27FC236}">
                  <a16:creationId xmlns:a16="http://schemas.microsoft.com/office/drawing/2014/main" id="{C6B63890-86EC-30D7-8AC9-A96C4C03B4E4}"/>
                </a:ext>
              </a:extLst>
            </p:cNvPr>
            <p:cNvSpPr txBox="1"/>
            <p:nvPr/>
          </p:nvSpPr>
          <p:spPr>
            <a:xfrm>
              <a:off x="7659860" y="4021710"/>
              <a:ext cx="4037733" cy="461664"/>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a:t>
              </a:r>
              <a:r>
                <a:rPr lang="en-US" altLang="zh-CN" sz="1200" dirty="0">
                  <a:latin typeface="Arial" panose="020B0604020202020204" pitchFamily="34" charset="0"/>
                  <a:cs typeface="Arial" panose="020B0604020202020204" pitchFamily="34" charset="0"/>
                </a:rPr>
                <a:t>Time series of daily extreme precipitation anomalies in North America.</a:t>
              </a:r>
            </a:p>
          </p:txBody>
        </p:sp>
      </p:grpSp>
      <p:grpSp>
        <p:nvGrpSpPr>
          <p:cNvPr id="19" name="组合 18">
            <a:extLst>
              <a:ext uri="{FF2B5EF4-FFF2-40B4-BE49-F238E27FC236}">
                <a16:creationId xmlns:a16="http://schemas.microsoft.com/office/drawing/2014/main" id="{DC065ED4-17F9-3972-11B8-EBC90A1F1E4D}"/>
              </a:ext>
            </a:extLst>
          </p:cNvPr>
          <p:cNvGrpSpPr/>
          <p:nvPr/>
        </p:nvGrpSpPr>
        <p:grpSpPr>
          <a:xfrm>
            <a:off x="268992" y="1830958"/>
            <a:ext cx="4404836" cy="2111307"/>
            <a:chOff x="7600369" y="4590380"/>
            <a:chExt cx="4404836" cy="2111307"/>
          </a:xfrm>
        </p:grpSpPr>
        <p:grpSp>
          <p:nvGrpSpPr>
            <p:cNvPr id="28" name="组合 27">
              <a:extLst>
                <a:ext uri="{FF2B5EF4-FFF2-40B4-BE49-F238E27FC236}">
                  <a16:creationId xmlns:a16="http://schemas.microsoft.com/office/drawing/2014/main" id="{4E4A07BF-F924-046B-940F-AE20AA7AE8EE}"/>
                </a:ext>
              </a:extLst>
            </p:cNvPr>
            <p:cNvGrpSpPr/>
            <p:nvPr/>
          </p:nvGrpSpPr>
          <p:grpSpPr>
            <a:xfrm>
              <a:off x="7600369" y="4590380"/>
              <a:ext cx="4404836" cy="1833313"/>
              <a:chOff x="7600369" y="4523210"/>
              <a:chExt cx="4404836" cy="1833313"/>
            </a:xfrm>
          </p:grpSpPr>
          <p:grpSp>
            <p:nvGrpSpPr>
              <p:cNvPr id="24" name="组合 23">
                <a:extLst>
                  <a:ext uri="{FF2B5EF4-FFF2-40B4-BE49-F238E27FC236}">
                    <a16:creationId xmlns:a16="http://schemas.microsoft.com/office/drawing/2014/main" id="{A798F05E-E9C2-A55F-62E5-24A6FD4A7518}"/>
                  </a:ext>
                </a:extLst>
              </p:cNvPr>
              <p:cNvGrpSpPr/>
              <p:nvPr/>
            </p:nvGrpSpPr>
            <p:grpSpPr>
              <a:xfrm>
                <a:off x="7877368" y="4523210"/>
                <a:ext cx="4127837" cy="1833313"/>
                <a:chOff x="7531701" y="4081775"/>
                <a:chExt cx="4546600" cy="2019300"/>
              </a:xfrm>
            </p:grpSpPr>
            <p:pic>
              <p:nvPicPr>
                <p:cNvPr id="18" name="图片 17">
                  <a:extLst>
                    <a:ext uri="{FF2B5EF4-FFF2-40B4-BE49-F238E27FC236}">
                      <a16:creationId xmlns:a16="http://schemas.microsoft.com/office/drawing/2014/main" id="{B7F44589-D8A3-2112-7292-4637DBDB2331}"/>
                    </a:ext>
                  </a:extLst>
                </p:cNvPr>
                <p:cNvPicPr>
                  <a:picLocks noChangeAspect="1"/>
                </p:cNvPicPr>
                <p:nvPr/>
              </p:nvPicPr>
              <p:blipFill>
                <a:blip r:embed="rId5"/>
                <a:stretch>
                  <a:fillRect/>
                </a:stretch>
              </p:blipFill>
              <p:spPr>
                <a:xfrm>
                  <a:off x="7531701" y="4081775"/>
                  <a:ext cx="4546600" cy="2019300"/>
                </a:xfrm>
                <a:prstGeom prst="rect">
                  <a:avLst/>
                </a:prstGeom>
              </p:spPr>
            </p:pic>
            <p:sp>
              <p:nvSpPr>
                <p:cNvPr id="22" name="文本框 21">
                  <a:extLst>
                    <a:ext uri="{FF2B5EF4-FFF2-40B4-BE49-F238E27FC236}">
                      <a16:creationId xmlns:a16="http://schemas.microsoft.com/office/drawing/2014/main" id="{C4DFE8F8-A698-F120-E601-F8F6CC87B313}"/>
                    </a:ext>
                  </a:extLst>
                </p:cNvPr>
                <p:cNvSpPr txBox="1"/>
                <p:nvPr/>
              </p:nvSpPr>
              <p:spPr>
                <a:xfrm>
                  <a:off x="7856816" y="4235422"/>
                  <a:ext cx="3057532" cy="305100"/>
                </a:xfrm>
                <a:prstGeom prst="rect">
                  <a:avLst/>
                </a:prstGeom>
                <a:noFill/>
              </p:spPr>
              <p:txBody>
                <a:bodyPr wrap="square">
                  <a:spAutoFit/>
                </a:bodyPr>
                <a:lstStyle/>
                <a:p>
                  <a:r>
                    <a:rPr lang="en-US" altLang="zh-CN" sz="1200" b="0" i="1" dirty="0">
                      <a:solidFill>
                        <a:srgbClr val="222222"/>
                      </a:solidFill>
                      <a:effectLst/>
                      <a:latin typeface="Arial" panose="020B0604020202020204" pitchFamily="34" charset="0"/>
                    </a:rPr>
                    <a:t>(Risser and Wehner, 2017, GRL)</a:t>
                  </a:r>
                  <a:endParaRPr lang="zh-CN" altLang="en-US" sz="1200" i="1" dirty="0"/>
                </a:p>
              </p:txBody>
            </p:sp>
          </p:grpSp>
          <p:sp>
            <p:nvSpPr>
              <p:cNvPr id="27" name="文本框 26">
                <a:extLst>
                  <a:ext uri="{FF2B5EF4-FFF2-40B4-BE49-F238E27FC236}">
                    <a16:creationId xmlns:a16="http://schemas.microsoft.com/office/drawing/2014/main" id="{EC5E5F65-1563-F069-9094-F5766B61AEF2}"/>
                  </a:ext>
                </a:extLst>
              </p:cNvPr>
              <p:cNvSpPr txBox="1"/>
              <p:nvPr/>
            </p:nvSpPr>
            <p:spPr>
              <a:xfrm rot="16200000">
                <a:off x="7173878" y="5197354"/>
                <a:ext cx="1129982"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Rx7day (mm)</a:t>
                </a:r>
                <a:endParaRPr lang="zh-CN" altLang="en-US" sz="1200" dirty="0">
                  <a:latin typeface="Arial" panose="020B0604020202020204" pitchFamily="34" charset="0"/>
                  <a:cs typeface="Arial" panose="020B0604020202020204" pitchFamily="34" charset="0"/>
                </a:endParaRPr>
              </a:p>
            </p:txBody>
          </p:sp>
        </p:grpSp>
        <p:sp>
          <p:nvSpPr>
            <p:cNvPr id="17" name="文本框 16">
              <a:extLst>
                <a:ext uri="{FF2B5EF4-FFF2-40B4-BE49-F238E27FC236}">
                  <a16:creationId xmlns:a16="http://schemas.microsoft.com/office/drawing/2014/main" id="{D9F96B27-1D47-679C-72B7-577F130BB756}"/>
                </a:ext>
              </a:extLst>
            </p:cNvPr>
            <p:cNvSpPr txBox="1"/>
            <p:nvPr/>
          </p:nvSpPr>
          <p:spPr>
            <a:xfrm>
              <a:off x="7657875" y="6424688"/>
              <a:ext cx="3667372" cy="276999"/>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a:t>
              </a:r>
              <a:r>
                <a:rPr lang="en-US" altLang="zh-CN" sz="1200" dirty="0">
                  <a:latin typeface="Arial" panose="020B0604020202020204" pitchFamily="34" charset="0"/>
                  <a:cs typeface="Arial" panose="020B0604020202020204" pitchFamily="34" charset="0"/>
                </a:rPr>
                <a:t>Time series of 7-day maximum precipitation.</a:t>
              </a:r>
            </a:p>
          </p:txBody>
        </p:sp>
      </p:grpSp>
      <p:sp>
        <p:nvSpPr>
          <p:cNvPr id="29" name="灯片编号占位符 3">
            <a:extLst>
              <a:ext uri="{FF2B5EF4-FFF2-40B4-BE49-F238E27FC236}">
                <a16:creationId xmlns:a16="http://schemas.microsoft.com/office/drawing/2014/main" id="{04596398-A613-DF19-7BAD-632168B20788}"/>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5</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64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EF4D4-F911-12EF-BA91-5F6FAA5CD547}"/>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85328BCC-9900-1B54-1CE8-99267C8A3420}"/>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FB480A93-6634-9CD0-1483-264F7C744B23}"/>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 name="文本框 1">
            <a:extLst>
              <a:ext uri="{FF2B5EF4-FFF2-40B4-BE49-F238E27FC236}">
                <a16:creationId xmlns:a16="http://schemas.microsoft.com/office/drawing/2014/main" id="{BFCA322F-F788-E5D5-1EC6-A903332F1313}"/>
              </a:ext>
            </a:extLst>
          </p:cNvPr>
          <p:cNvSpPr txBox="1"/>
          <p:nvPr/>
        </p:nvSpPr>
        <p:spPr>
          <a:xfrm>
            <a:off x="268993" y="1307738"/>
            <a:ext cx="11176000"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The impact of human activities on extreme precipitation</a:t>
            </a:r>
          </a:p>
        </p:txBody>
      </p:sp>
      <p:pic>
        <p:nvPicPr>
          <p:cNvPr id="3080" name="Picture 8" descr="Fig. 2">
            <a:extLst>
              <a:ext uri="{FF2B5EF4-FFF2-40B4-BE49-F238E27FC236}">
                <a16:creationId xmlns:a16="http://schemas.microsoft.com/office/drawing/2014/main" id="{2DFB71B3-78C2-6CAC-6BA3-230D09436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22"/>
          <a:stretch/>
        </p:blipFill>
        <p:spPr bwMode="auto">
          <a:xfrm>
            <a:off x="268993" y="1830958"/>
            <a:ext cx="4848017" cy="452870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56D0CD15-E157-C180-64B0-E0F68094C303}"/>
              </a:ext>
            </a:extLst>
          </p:cNvPr>
          <p:cNvSpPr txBox="1"/>
          <p:nvPr/>
        </p:nvSpPr>
        <p:spPr>
          <a:xfrm>
            <a:off x="254543" y="6217646"/>
            <a:ext cx="4932399" cy="461665"/>
          </a:xfrm>
          <a:prstGeom prst="rect">
            <a:avLst/>
          </a:prstGeom>
          <a:noFill/>
        </p:spPr>
        <p:txBody>
          <a:bodyPr wrap="square">
            <a:spAutoFit/>
          </a:bodyPr>
          <a:lstStyle/>
          <a:p>
            <a:pPr algn="just"/>
            <a:r>
              <a:rPr lang="en-US" altLang="zh-CN" sz="1200" b="0" i="0" dirty="0">
                <a:effectLst/>
                <a:latin typeface="Arial" panose="020B0604020202020204" pitchFamily="34" charset="0"/>
                <a:cs typeface="Arial" panose="020B0604020202020204" pitchFamily="34" charset="0"/>
              </a:rPr>
              <a:t>Fig. </a:t>
            </a:r>
            <a:r>
              <a:rPr lang="en-US" altLang="zh-CN" sz="1200" i="0" dirty="0">
                <a:effectLst/>
                <a:latin typeface="Arial" panose="020B0604020202020204" pitchFamily="34" charset="0"/>
                <a:cs typeface="Arial" panose="020B0604020202020204" pitchFamily="34" charset="0"/>
              </a:rPr>
              <a:t>Grid-box attribution for the fast aerosol (Fast-AER), slow aerosol (Slow-AER), and greenhouse gas (Slow-GHG) precipitation responses.</a:t>
            </a:r>
            <a:endParaRPr lang="zh-CN" altLang="en-US" sz="12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A9C519C9-CBFD-C373-DDA8-87BEE546B8B0}"/>
              </a:ext>
            </a:extLst>
          </p:cNvPr>
          <p:cNvSpPr txBox="1"/>
          <p:nvPr/>
        </p:nvSpPr>
        <p:spPr>
          <a:xfrm>
            <a:off x="5354964" y="1757708"/>
            <a:ext cx="6766405" cy="3170099"/>
          </a:xfrm>
          <a:prstGeom prst="rect">
            <a:avLst/>
          </a:prstGeom>
          <a:noFill/>
        </p:spPr>
        <p:txBody>
          <a:bodyPr wrap="square">
            <a:spAutoFit/>
          </a:bodyPr>
          <a:lstStyle/>
          <a:p>
            <a:pPr algn="just"/>
            <a:r>
              <a:rPr lang="en-US" altLang="zh-CN" sz="2000" b="1" dirty="0">
                <a:highlight>
                  <a:srgbClr val="F9CFCC"/>
                </a:highlight>
                <a:latin typeface="Arial" panose="020B0604020202020204" pitchFamily="34" charset="0"/>
                <a:cs typeface="Arial" panose="020B0604020202020204" pitchFamily="34" charset="0"/>
              </a:rPr>
              <a:t>Anthropogenic attribution of extreme precipitation</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anthropogenic signal is strongest for the GHG influence of extreme daily precipitation </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response of slow-aerosols to extreme precipitation is negative almost everywhere.</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response of  fast-aerosols to precipitation exhibits a seasonal pattern</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Human activities have shortened the return periods of extreme precipitation.</a:t>
            </a:r>
          </a:p>
          <a:p>
            <a:pPr marL="285750" indent="-285750" algn="just">
              <a:buFont typeface="系统字体常规体"/>
              <a:buChar char="○"/>
            </a:pPr>
            <a:endParaRPr lang="en-US" altLang="zh-CN" sz="2000" dirty="0">
              <a:latin typeface="Arial" panose="020B0604020202020204" pitchFamily="34" charset="0"/>
              <a:cs typeface="Arial" panose="020B0604020202020204" pitchFamily="34" charset="0"/>
            </a:endParaRPr>
          </a:p>
        </p:txBody>
      </p:sp>
      <p:grpSp>
        <p:nvGrpSpPr>
          <p:cNvPr id="37" name="组合 36">
            <a:extLst>
              <a:ext uri="{FF2B5EF4-FFF2-40B4-BE49-F238E27FC236}">
                <a16:creationId xmlns:a16="http://schemas.microsoft.com/office/drawing/2014/main" id="{5411FF34-C6C2-3DD9-6EA6-7D59684BF97A}"/>
              </a:ext>
            </a:extLst>
          </p:cNvPr>
          <p:cNvGrpSpPr/>
          <p:nvPr/>
        </p:nvGrpSpPr>
        <p:grpSpPr>
          <a:xfrm>
            <a:off x="5638509" y="4605971"/>
            <a:ext cx="6553491" cy="2271676"/>
            <a:chOff x="5856993" y="4116559"/>
            <a:chExt cx="7509820" cy="2603175"/>
          </a:xfrm>
        </p:grpSpPr>
        <p:grpSp>
          <p:nvGrpSpPr>
            <p:cNvPr id="34" name="组合 33">
              <a:extLst>
                <a:ext uri="{FF2B5EF4-FFF2-40B4-BE49-F238E27FC236}">
                  <a16:creationId xmlns:a16="http://schemas.microsoft.com/office/drawing/2014/main" id="{E2C493C4-7AEC-1DFC-9CDC-6A5CAFA559DB}"/>
                </a:ext>
              </a:extLst>
            </p:cNvPr>
            <p:cNvGrpSpPr/>
            <p:nvPr/>
          </p:nvGrpSpPr>
          <p:grpSpPr>
            <a:xfrm>
              <a:off x="5856993" y="4116559"/>
              <a:ext cx="6641118" cy="2239270"/>
              <a:chOff x="5944365" y="4270754"/>
              <a:chExt cx="6641118" cy="2239270"/>
            </a:xfrm>
          </p:grpSpPr>
          <p:sp>
            <p:nvSpPr>
              <p:cNvPr id="26" name="文本框 25">
                <a:extLst>
                  <a:ext uri="{FF2B5EF4-FFF2-40B4-BE49-F238E27FC236}">
                    <a16:creationId xmlns:a16="http://schemas.microsoft.com/office/drawing/2014/main" id="{B27FDFD5-1457-8951-825D-C71F0092B35B}"/>
                  </a:ext>
                </a:extLst>
              </p:cNvPr>
              <p:cNvSpPr txBox="1"/>
              <p:nvPr/>
            </p:nvSpPr>
            <p:spPr>
              <a:xfrm rot="16200000">
                <a:off x="5123103" y="5411762"/>
                <a:ext cx="1919524"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pic>
            <p:nvPicPr>
              <p:cNvPr id="24" name="Picture 12">
                <a:extLst>
                  <a:ext uri="{FF2B5EF4-FFF2-40B4-BE49-F238E27FC236}">
                    <a16:creationId xmlns:a16="http://schemas.microsoft.com/office/drawing/2014/main" id="{9D172BD8-0436-A5A5-3076-2BAC2937C1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8" t="35128" r="83694" b="43588"/>
              <a:stretch/>
            </p:blipFill>
            <p:spPr bwMode="auto">
              <a:xfrm>
                <a:off x="8525792" y="4793691"/>
                <a:ext cx="1568306" cy="170709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97C1306A-9C2F-A8D0-62CB-467B39916EE1}"/>
                  </a:ext>
                </a:extLst>
              </p:cNvPr>
              <p:cNvSpPr txBox="1"/>
              <p:nvPr/>
            </p:nvSpPr>
            <p:spPr>
              <a:xfrm>
                <a:off x="6534475" y="4522393"/>
                <a:ext cx="1348607" cy="318614"/>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20-year event</a:t>
                </a:r>
                <a:endParaRPr lang="zh-CN" altLang="en-US" sz="1200" dirty="0"/>
              </a:p>
            </p:txBody>
          </p:sp>
          <p:pic>
            <p:nvPicPr>
              <p:cNvPr id="3086" name="Picture 14">
                <a:extLst>
                  <a:ext uri="{FF2B5EF4-FFF2-40B4-BE49-F238E27FC236}">
                    <a16:creationId xmlns:a16="http://schemas.microsoft.com/office/drawing/2014/main" id="{2BA42214-B738-81CD-08FF-0A570D553A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46" t="590" b="93884"/>
              <a:stretch/>
            </p:blipFill>
            <p:spPr bwMode="auto">
              <a:xfrm>
                <a:off x="6234499" y="4270754"/>
                <a:ext cx="5482772" cy="2897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BD58EA8F-A230-199A-973B-16E2F4443A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8" t="6373" r="83735" b="72381"/>
              <a:stretch/>
            </p:blipFill>
            <p:spPr bwMode="auto">
              <a:xfrm>
                <a:off x="6171134" y="4791674"/>
                <a:ext cx="1568306" cy="1703982"/>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8B378DE1-EA0F-942A-80F6-2294C1AF9644}"/>
                  </a:ext>
                </a:extLst>
              </p:cNvPr>
              <p:cNvSpPr txBox="1"/>
              <p:nvPr/>
            </p:nvSpPr>
            <p:spPr>
              <a:xfrm>
                <a:off x="8847810" y="4522394"/>
                <a:ext cx="1348607"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50-year event</a:t>
                </a:r>
                <a:endParaRPr lang="zh-CN" altLang="en-US" sz="1200" dirty="0"/>
              </a:p>
            </p:txBody>
          </p:sp>
          <p:pic>
            <p:nvPicPr>
              <p:cNvPr id="3084" name="Picture 12">
                <a:extLst>
                  <a:ext uri="{FF2B5EF4-FFF2-40B4-BE49-F238E27FC236}">
                    <a16:creationId xmlns:a16="http://schemas.microsoft.com/office/drawing/2014/main" id="{C734A21F-7E82-D052-B430-369F3DE1B4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1" t="63864" r="83703" b="14731"/>
              <a:stretch/>
            </p:blipFill>
            <p:spPr bwMode="auto">
              <a:xfrm>
                <a:off x="10647512" y="4791674"/>
                <a:ext cx="1732927" cy="1716713"/>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3B7E84F6-D54E-CDF6-ACF5-C2FF42D39578}"/>
                  </a:ext>
                </a:extLst>
              </p:cNvPr>
              <p:cNvSpPr txBox="1"/>
              <p:nvPr/>
            </p:nvSpPr>
            <p:spPr>
              <a:xfrm>
                <a:off x="11126411" y="4522394"/>
                <a:ext cx="1459072" cy="318614"/>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100-year event</a:t>
                </a:r>
                <a:endParaRPr lang="zh-CN" altLang="en-US" sz="1200" dirty="0"/>
              </a:p>
            </p:txBody>
          </p:sp>
        </p:grpSp>
        <p:sp>
          <p:nvSpPr>
            <p:cNvPr id="36" name="文本框 35">
              <a:extLst>
                <a:ext uri="{FF2B5EF4-FFF2-40B4-BE49-F238E27FC236}">
                  <a16:creationId xmlns:a16="http://schemas.microsoft.com/office/drawing/2014/main" id="{FB74F921-480C-1D96-0B06-439B066EF77B}"/>
                </a:ext>
              </a:extLst>
            </p:cNvPr>
            <p:cNvSpPr txBox="1"/>
            <p:nvPr/>
          </p:nvSpPr>
          <p:spPr>
            <a:xfrm>
              <a:off x="5856993" y="6402313"/>
              <a:ext cx="7509820" cy="317421"/>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Return periods for Rx1day 20-y (A), 50-y (B), and 100-y (C) events in</a:t>
              </a:r>
              <a:r>
                <a:rPr lang="zh-CN" altLang="en-US" sz="1200" dirty="0">
                  <a:effectLst/>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North America</a:t>
              </a:r>
              <a:endParaRPr lang="zh-CN" altLang="en-US" sz="1200" dirty="0">
                <a:latin typeface="Arial" panose="020B0604020202020204" pitchFamily="34" charset="0"/>
                <a:cs typeface="Arial" panose="020B0604020202020204" pitchFamily="34" charset="0"/>
              </a:endParaRPr>
            </a:p>
          </p:txBody>
        </p:sp>
      </p:grpSp>
      <p:sp>
        <p:nvSpPr>
          <p:cNvPr id="40" name="文本框 39">
            <a:extLst>
              <a:ext uri="{FF2B5EF4-FFF2-40B4-BE49-F238E27FC236}">
                <a16:creationId xmlns:a16="http://schemas.microsoft.com/office/drawing/2014/main" id="{A871ADBC-1896-51C5-BB39-2D37C9E308E7}"/>
              </a:ext>
            </a:extLst>
          </p:cNvPr>
          <p:cNvSpPr txBox="1"/>
          <p:nvPr/>
        </p:nvSpPr>
        <p:spPr>
          <a:xfrm>
            <a:off x="31039" y="5984581"/>
            <a:ext cx="2739628" cy="276999"/>
          </a:xfrm>
          <a:prstGeom prst="rect">
            <a:avLst/>
          </a:prstGeom>
          <a:noFill/>
        </p:spPr>
        <p:txBody>
          <a:bodyPr wrap="square">
            <a:spAutoFit/>
          </a:bodyPr>
          <a:lstStyle/>
          <a:p>
            <a:r>
              <a:rPr lang="en-US" altLang="zh-CN" sz="1200" i="1" dirty="0">
                <a:solidFill>
                  <a:srgbClr val="222222"/>
                </a:solidFill>
                <a:latin typeface="Arial" panose="020B0604020202020204" pitchFamily="34" charset="0"/>
              </a:rPr>
              <a:t>(</a:t>
            </a:r>
            <a:r>
              <a:rPr lang="en-US" altLang="zh-CN" sz="1200" b="0" i="1" dirty="0">
                <a:solidFill>
                  <a:srgbClr val="222222"/>
                </a:solidFill>
                <a:effectLst/>
                <a:latin typeface="Arial" panose="020B0604020202020204" pitchFamily="34" charset="0"/>
              </a:rPr>
              <a:t>Risser et al., 2024, Nat Commun)</a:t>
            </a:r>
            <a:endParaRPr lang="zh-CN" altLang="en-US" sz="1200" i="1" dirty="0"/>
          </a:p>
        </p:txBody>
      </p:sp>
      <p:sp>
        <p:nvSpPr>
          <p:cNvPr id="41" name="文本框 40">
            <a:extLst>
              <a:ext uri="{FF2B5EF4-FFF2-40B4-BE49-F238E27FC236}">
                <a16:creationId xmlns:a16="http://schemas.microsoft.com/office/drawing/2014/main" id="{482B6A7F-220D-A3BA-2DEB-8D889C19D2A0}"/>
              </a:ext>
            </a:extLst>
          </p:cNvPr>
          <p:cNvSpPr txBox="1"/>
          <p:nvPr/>
        </p:nvSpPr>
        <p:spPr>
          <a:xfrm rot="16200000">
            <a:off x="6931393" y="5600250"/>
            <a:ext cx="1675084" cy="24172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sp>
        <p:nvSpPr>
          <p:cNvPr id="42" name="文本框 41">
            <a:extLst>
              <a:ext uri="{FF2B5EF4-FFF2-40B4-BE49-F238E27FC236}">
                <a16:creationId xmlns:a16="http://schemas.microsoft.com/office/drawing/2014/main" id="{43756497-6E6B-EEC8-559B-7E465962FB68}"/>
              </a:ext>
            </a:extLst>
          </p:cNvPr>
          <p:cNvSpPr txBox="1"/>
          <p:nvPr/>
        </p:nvSpPr>
        <p:spPr>
          <a:xfrm rot="16200000">
            <a:off x="8849598" y="5600250"/>
            <a:ext cx="1675084" cy="24172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sp>
        <p:nvSpPr>
          <p:cNvPr id="43" name="文本框 42">
            <a:extLst>
              <a:ext uri="{FF2B5EF4-FFF2-40B4-BE49-F238E27FC236}">
                <a16:creationId xmlns:a16="http://schemas.microsoft.com/office/drawing/2014/main" id="{608295FF-6DE5-4857-B5B0-F442AAB59FA6}"/>
              </a:ext>
            </a:extLst>
          </p:cNvPr>
          <p:cNvSpPr txBox="1"/>
          <p:nvPr/>
        </p:nvSpPr>
        <p:spPr>
          <a:xfrm>
            <a:off x="9342219" y="4352295"/>
            <a:ext cx="2971393" cy="287242"/>
          </a:xfrm>
          <a:prstGeom prst="rect">
            <a:avLst/>
          </a:prstGeom>
          <a:noFill/>
        </p:spPr>
        <p:txBody>
          <a:bodyPr wrap="square">
            <a:spAutoFit/>
          </a:bodyPr>
          <a:lstStyle/>
          <a:p>
            <a:pPr algn="l"/>
            <a:r>
              <a:rPr lang="en-US" altLang="zh-CN" sz="1200" b="0" i="1" dirty="0">
                <a:solidFill>
                  <a:srgbClr val="222222"/>
                </a:solidFill>
                <a:effectLst/>
                <a:latin typeface="Arial" panose="020B0604020202020204" pitchFamily="34" charset="0"/>
              </a:rPr>
              <a:t>(</a:t>
            </a:r>
            <a:r>
              <a:rPr lang="en-US" altLang="zh-CN" sz="1200" b="0" i="1" dirty="0" err="1">
                <a:solidFill>
                  <a:srgbClr val="222222"/>
                </a:solidFill>
                <a:effectLst/>
                <a:latin typeface="Arial" panose="020B0604020202020204" pitchFamily="34" charset="0"/>
              </a:rPr>
              <a:t>Kirchmeier</a:t>
            </a:r>
            <a:r>
              <a:rPr lang="en-US" altLang="zh-CN" sz="1200" b="0" i="1" dirty="0">
                <a:solidFill>
                  <a:srgbClr val="222222"/>
                </a:solidFill>
                <a:effectLst/>
                <a:latin typeface="Arial" panose="020B0604020202020204" pitchFamily="34" charset="0"/>
              </a:rPr>
              <a:t>-Young et al., 2020, PNAS)</a:t>
            </a:r>
            <a:endParaRPr lang="en-US" altLang="zh-CN" sz="1200" i="1" dirty="0">
              <a:solidFill>
                <a:srgbClr val="0B0B0B"/>
              </a:solidFill>
              <a:effectLst/>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A687DCBB-24F3-59DC-7820-C6EE3E390B8C}"/>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6</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2566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A9C3D-D6C9-1416-731E-057A3F622D9C}"/>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81D2A451-AB01-AAA7-B4EE-99B755612703}"/>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2E5AB177-D25A-250A-FFDE-CD6553845BDB}"/>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 name="文本框 1">
            <a:extLst>
              <a:ext uri="{FF2B5EF4-FFF2-40B4-BE49-F238E27FC236}">
                <a16:creationId xmlns:a16="http://schemas.microsoft.com/office/drawing/2014/main" id="{FAFECE63-1A43-28F9-16A7-7DA132D95C4A}"/>
              </a:ext>
            </a:extLst>
          </p:cNvPr>
          <p:cNvSpPr txBox="1"/>
          <p:nvPr/>
        </p:nvSpPr>
        <p:spPr>
          <a:xfrm>
            <a:off x="268993" y="1307738"/>
            <a:ext cx="11176000"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The impact of human activities on extreme precipitation</a:t>
            </a:r>
          </a:p>
        </p:txBody>
      </p:sp>
      <p:sp>
        <p:nvSpPr>
          <p:cNvPr id="22" name="文本框 21">
            <a:extLst>
              <a:ext uri="{FF2B5EF4-FFF2-40B4-BE49-F238E27FC236}">
                <a16:creationId xmlns:a16="http://schemas.microsoft.com/office/drawing/2014/main" id="{E0AF4499-AE37-AC22-D676-2BDC3AB66BCC}"/>
              </a:ext>
            </a:extLst>
          </p:cNvPr>
          <p:cNvSpPr txBox="1"/>
          <p:nvPr/>
        </p:nvSpPr>
        <p:spPr>
          <a:xfrm>
            <a:off x="5354964" y="1757708"/>
            <a:ext cx="6766405" cy="3170099"/>
          </a:xfrm>
          <a:prstGeom prst="rect">
            <a:avLst/>
          </a:prstGeom>
          <a:noFill/>
        </p:spPr>
        <p:txBody>
          <a:bodyPr wrap="square">
            <a:spAutoFit/>
          </a:bodyPr>
          <a:lstStyle/>
          <a:p>
            <a:pPr algn="just"/>
            <a:r>
              <a:rPr lang="en-US" altLang="zh-CN" sz="2000" b="1" dirty="0">
                <a:highlight>
                  <a:srgbClr val="F9CFCC"/>
                </a:highlight>
                <a:latin typeface="Arial" panose="020B0604020202020204" pitchFamily="34" charset="0"/>
                <a:cs typeface="Arial" panose="020B0604020202020204" pitchFamily="34" charset="0"/>
              </a:rPr>
              <a:t>Anthropogenic attribution of extreme precipitation</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anthropogenic signal is strongest for the GHG influence of extreme daily precipitation </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response of slow-aerosols to extreme precipitation is negative almost everywhere.</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The response of  fast-aerosols to precipitation exhibits a seasonal pattern</a:t>
            </a:r>
          </a:p>
          <a:p>
            <a:pPr marL="285750" indent="-285750" algn="just">
              <a:buFont typeface="系统字体常规体"/>
              <a:buChar char="○"/>
            </a:pPr>
            <a:r>
              <a:rPr lang="en-US" altLang="zh-CN" sz="2000" dirty="0">
                <a:latin typeface="Arial" panose="020B0604020202020204" pitchFamily="34" charset="0"/>
                <a:cs typeface="Arial" panose="020B0604020202020204" pitchFamily="34" charset="0"/>
              </a:rPr>
              <a:t>Human activities have shortened the return periods of extreme precipitation.</a:t>
            </a:r>
          </a:p>
          <a:p>
            <a:pPr marL="285750" indent="-285750" algn="just">
              <a:buFont typeface="系统字体常规体"/>
              <a:buChar char="○"/>
            </a:pPr>
            <a:endParaRPr lang="en-US" altLang="zh-CN" sz="2000" dirty="0">
              <a:latin typeface="Arial" panose="020B0604020202020204" pitchFamily="34" charset="0"/>
              <a:cs typeface="Arial" panose="020B0604020202020204" pitchFamily="34" charset="0"/>
            </a:endParaRPr>
          </a:p>
        </p:txBody>
      </p:sp>
      <p:grpSp>
        <p:nvGrpSpPr>
          <p:cNvPr id="37" name="组合 36">
            <a:extLst>
              <a:ext uri="{FF2B5EF4-FFF2-40B4-BE49-F238E27FC236}">
                <a16:creationId xmlns:a16="http://schemas.microsoft.com/office/drawing/2014/main" id="{DD46DF59-BD59-F414-7B6B-120F1A0DFE26}"/>
              </a:ext>
            </a:extLst>
          </p:cNvPr>
          <p:cNvGrpSpPr/>
          <p:nvPr/>
        </p:nvGrpSpPr>
        <p:grpSpPr>
          <a:xfrm>
            <a:off x="5638509" y="4605971"/>
            <a:ext cx="6553491" cy="2271676"/>
            <a:chOff x="5856993" y="4116559"/>
            <a:chExt cx="7509820" cy="2603175"/>
          </a:xfrm>
        </p:grpSpPr>
        <p:grpSp>
          <p:nvGrpSpPr>
            <p:cNvPr id="34" name="组合 33">
              <a:extLst>
                <a:ext uri="{FF2B5EF4-FFF2-40B4-BE49-F238E27FC236}">
                  <a16:creationId xmlns:a16="http://schemas.microsoft.com/office/drawing/2014/main" id="{7E1ACB55-9EA3-C69E-FFD3-3788D419546B}"/>
                </a:ext>
              </a:extLst>
            </p:cNvPr>
            <p:cNvGrpSpPr/>
            <p:nvPr/>
          </p:nvGrpSpPr>
          <p:grpSpPr>
            <a:xfrm>
              <a:off x="5856993" y="4116559"/>
              <a:ext cx="6641118" cy="2239270"/>
              <a:chOff x="5944365" y="4270754"/>
              <a:chExt cx="6641118" cy="2239270"/>
            </a:xfrm>
          </p:grpSpPr>
          <p:sp>
            <p:nvSpPr>
              <p:cNvPr id="26" name="文本框 25">
                <a:extLst>
                  <a:ext uri="{FF2B5EF4-FFF2-40B4-BE49-F238E27FC236}">
                    <a16:creationId xmlns:a16="http://schemas.microsoft.com/office/drawing/2014/main" id="{380FA9BB-0D98-3B47-7ADA-57FF9A7E9BBB}"/>
                  </a:ext>
                </a:extLst>
              </p:cNvPr>
              <p:cNvSpPr txBox="1"/>
              <p:nvPr/>
            </p:nvSpPr>
            <p:spPr>
              <a:xfrm rot="16200000">
                <a:off x="5123103" y="5411762"/>
                <a:ext cx="1919524"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pic>
            <p:nvPicPr>
              <p:cNvPr id="24" name="Picture 12">
                <a:extLst>
                  <a:ext uri="{FF2B5EF4-FFF2-40B4-BE49-F238E27FC236}">
                    <a16:creationId xmlns:a16="http://schemas.microsoft.com/office/drawing/2014/main" id="{3FF3BFA6-D1F9-2056-7364-CD7E1AA680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8" t="35128" r="83694" b="43588"/>
              <a:stretch/>
            </p:blipFill>
            <p:spPr bwMode="auto">
              <a:xfrm>
                <a:off x="8525792" y="4793691"/>
                <a:ext cx="1568306" cy="170709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E6A2A8D4-091B-C534-A8D7-E31DC01BF00D}"/>
                  </a:ext>
                </a:extLst>
              </p:cNvPr>
              <p:cNvSpPr txBox="1"/>
              <p:nvPr/>
            </p:nvSpPr>
            <p:spPr>
              <a:xfrm>
                <a:off x="6534475" y="4522393"/>
                <a:ext cx="1348607" cy="318614"/>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20-year event</a:t>
                </a:r>
                <a:endParaRPr lang="zh-CN" altLang="en-US" sz="1200" dirty="0"/>
              </a:p>
            </p:txBody>
          </p:sp>
          <p:pic>
            <p:nvPicPr>
              <p:cNvPr id="3086" name="Picture 14">
                <a:extLst>
                  <a:ext uri="{FF2B5EF4-FFF2-40B4-BE49-F238E27FC236}">
                    <a16:creationId xmlns:a16="http://schemas.microsoft.com/office/drawing/2014/main" id="{6A367FA1-F7B4-8BFD-771C-1B93AF0B10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46" t="590" b="93884"/>
              <a:stretch/>
            </p:blipFill>
            <p:spPr bwMode="auto">
              <a:xfrm>
                <a:off x="6234499" y="4270754"/>
                <a:ext cx="5482772" cy="2897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81A9C75D-4604-6780-ECA7-69486DB00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8" t="6373" r="83735" b="72381"/>
              <a:stretch/>
            </p:blipFill>
            <p:spPr bwMode="auto">
              <a:xfrm>
                <a:off x="6171134" y="4791674"/>
                <a:ext cx="1568306" cy="1703982"/>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E4B066B7-2CBE-6224-88C2-2AE73D354314}"/>
                  </a:ext>
                </a:extLst>
              </p:cNvPr>
              <p:cNvSpPr txBox="1"/>
              <p:nvPr/>
            </p:nvSpPr>
            <p:spPr>
              <a:xfrm>
                <a:off x="8847810" y="4522394"/>
                <a:ext cx="1348607"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50-year event</a:t>
                </a:r>
                <a:endParaRPr lang="zh-CN" altLang="en-US" sz="1200" dirty="0"/>
              </a:p>
            </p:txBody>
          </p:sp>
          <p:pic>
            <p:nvPicPr>
              <p:cNvPr id="3084" name="Picture 12">
                <a:extLst>
                  <a:ext uri="{FF2B5EF4-FFF2-40B4-BE49-F238E27FC236}">
                    <a16:creationId xmlns:a16="http://schemas.microsoft.com/office/drawing/2014/main" id="{B9DD8A5D-EF8C-3238-6F1A-F5499BF1C9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 t="63864" r="83703" b="14731"/>
              <a:stretch/>
            </p:blipFill>
            <p:spPr bwMode="auto">
              <a:xfrm>
                <a:off x="10647512" y="4791674"/>
                <a:ext cx="1732927" cy="1716713"/>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2C27610A-98B8-F774-D3B0-DD99E4E7BE7B}"/>
                  </a:ext>
                </a:extLst>
              </p:cNvPr>
              <p:cNvSpPr txBox="1"/>
              <p:nvPr/>
            </p:nvSpPr>
            <p:spPr>
              <a:xfrm>
                <a:off x="11126411" y="4522394"/>
                <a:ext cx="1459072" cy="318614"/>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100-year event</a:t>
                </a:r>
                <a:endParaRPr lang="zh-CN" altLang="en-US" sz="1200" dirty="0"/>
              </a:p>
            </p:txBody>
          </p:sp>
        </p:grpSp>
        <p:sp>
          <p:nvSpPr>
            <p:cNvPr id="36" name="文本框 35">
              <a:extLst>
                <a:ext uri="{FF2B5EF4-FFF2-40B4-BE49-F238E27FC236}">
                  <a16:creationId xmlns:a16="http://schemas.microsoft.com/office/drawing/2014/main" id="{3C4E3D4A-20E5-FAAF-1D7E-40176E7AB035}"/>
                </a:ext>
              </a:extLst>
            </p:cNvPr>
            <p:cNvSpPr txBox="1"/>
            <p:nvPr/>
          </p:nvSpPr>
          <p:spPr>
            <a:xfrm>
              <a:off x="5856993" y="6402313"/>
              <a:ext cx="7509820" cy="317421"/>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Return periods for Rx1day 20-y (A), 50-y (B), and 100-y (C) events in</a:t>
              </a:r>
              <a:r>
                <a:rPr lang="zh-CN" altLang="en-US" sz="1200" dirty="0">
                  <a:effectLst/>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North America</a:t>
              </a:r>
              <a:endParaRPr lang="zh-CN" altLang="en-US" sz="1200" dirty="0">
                <a:latin typeface="Arial" panose="020B0604020202020204" pitchFamily="34" charset="0"/>
                <a:cs typeface="Arial" panose="020B0604020202020204" pitchFamily="34" charset="0"/>
              </a:endParaRPr>
            </a:p>
          </p:txBody>
        </p:sp>
      </p:grpSp>
      <p:sp>
        <p:nvSpPr>
          <p:cNvPr id="41" name="文本框 40">
            <a:extLst>
              <a:ext uri="{FF2B5EF4-FFF2-40B4-BE49-F238E27FC236}">
                <a16:creationId xmlns:a16="http://schemas.microsoft.com/office/drawing/2014/main" id="{A3311C63-871A-D392-4D41-26F87706CA9A}"/>
              </a:ext>
            </a:extLst>
          </p:cNvPr>
          <p:cNvSpPr txBox="1"/>
          <p:nvPr/>
        </p:nvSpPr>
        <p:spPr>
          <a:xfrm rot="16200000">
            <a:off x="6931393" y="5600250"/>
            <a:ext cx="1675084" cy="24172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sp>
        <p:nvSpPr>
          <p:cNvPr id="42" name="文本框 41">
            <a:extLst>
              <a:ext uri="{FF2B5EF4-FFF2-40B4-BE49-F238E27FC236}">
                <a16:creationId xmlns:a16="http://schemas.microsoft.com/office/drawing/2014/main" id="{BCAEF2CF-2734-C38C-2073-12F268402E05}"/>
              </a:ext>
            </a:extLst>
          </p:cNvPr>
          <p:cNvSpPr txBox="1"/>
          <p:nvPr/>
        </p:nvSpPr>
        <p:spPr>
          <a:xfrm rot="16200000">
            <a:off x="8849598" y="5600250"/>
            <a:ext cx="1675084" cy="241725"/>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Return Periods (years)</a:t>
            </a:r>
            <a:endParaRPr lang="zh-CN" altLang="en-US" sz="1200" dirty="0"/>
          </a:p>
        </p:txBody>
      </p:sp>
      <p:sp>
        <p:nvSpPr>
          <p:cNvPr id="43" name="文本框 42">
            <a:extLst>
              <a:ext uri="{FF2B5EF4-FFF2-40B4-BE49-F238E27FC236}">
                <a16:creationId xmlns:a16="http://schemas.microsoft.com/office/drawing/2014/main" id="{39B99260-C761-331E-CA0D-08E90D3E11DA}"/>
              </a:ext>
            </a:extLst>
          </p:cNvPr>
          <p:cNvSpPr txBox="1"/>
          <p:nvPr/>
        </p:nvSpPr>
        <p:spPr>
          <a:xfrm>
            <a:off x="9342219" y="4352295"/>
            <a:ext cx="2971393" cy="287242"/>
          </a:xfrm>
          <a:prstGeom prst="rect">
            <a:avLst/>
          </a:prstGeom>
          <a:noFill/>
        </p:spPr>
        <p:txBody>
          <a:bodyPr wrap="square">
            <a:spAutoFit/>
          </a:bodyPr>
          <a:lstStyle/>
          <a:p>
            <a:pPr algn="l"/>
            <a:r>
              <a:rPr lang="en-US" altLang="zh-CN" sz="1200" b="0" i="1" dirty="0">
                <a:solidFill>
                  <a:srgbClr val="222222"/>
                </a:solidFill>
                <a:effectLst/>
                <a:latin typeface="Arial" panose="020B0604020202020204" pitchFamily="34" charset="0"/>
              </a:rPr>
              <a:t>(</a:t>
            </a:r>
            <a:r>
              <a:rPr lang="en-US" altLang="zh-CN" sz="1200" b="0" i="1" dirty="0" err="1">
                <a:solidFill>
                  <a:srgbClr val="222222"/>
                </a:solidFill>
                <a:effectLst/>
                <a:latin typeface="Arial" panose="020B0604020202020204" pitchFamily="34" charset="0"/>
              </a:rPr>
              <a:t>Kirchmeier</a:t>
            </a:r>
            <a:r>
              <a:rPr lang="en-US" altLang="zh-CN" sz="1200" b="0" i="1" dirty="0">
                <a:solidFill>
                  <a:srgbClr val="222222"/>
                </a:solidFill>
                <a:effectLst/>
                <a:latin typeface="Arial" panose="020B0604020202020204" pitchFamily="34" charset="0"/>
              </a:rPr>
              <a:t>-Young et al., 2020, PNAS)</a:t>
            </a:r>
            <a:endParaRPr lang="en-US" altLang="zh-CN" sz="1200" i="1" dirty="0">
              <a:solidFill>
                <a:srgbClr val="0B0B0B"/>
              </a:solidFill>
              <a:effectLst/>
              <a:latin typeface="Arial" panose="020B0604020202020204" pitchFamily="34" charset="0"/>
              <a:cs typeface="Arial" panose="020B0604020202020204" pitchFamily="34" charset="0"/>
            </a:endParaRPr>
          </a:p>
        </p:txBody>
      </p:sp>
      <p:grpSp>
        <p:nvGrpSpPr>
          <p:cNvPr id="49" name="组合 48">
            <a:extLst>
              <a:ext uri="{FF2B5EF4-FFF2-40B4-BE49-F238E27FC236}">
                <a16:creationId xmlns:a16="http://schemas.microsoft.com/office/drawing/2014/main" id="{65AB6493-0106-6F99-9DFE-3BF831EA95F2}"/>
              </a:ext>
            </a:extLst>
          </p:cNvPr>
          <p:cNvGrpSpPr/>
          <p:nvPr/>
        </p:nvGrpSpPr>
        <p:grpSpPr>
          <a:xfrm>
            <a:off x="93989" y="1717381"/>
            <a:ext cx="5191869" cy="5319008"/>
            <a:chOff x="102699" y="1766368"/>
            <a:chExt cx="5191869" cy="5319008"/>
          </a:xfrm>
        </p:grpSpPr>
        <p:pic>
          <p:nvPicPr>
            <p:cNvPr id="45" name="图片 44">
              <a:extLst>
                <a:ext uri="{FF2B5EF4-FFF2-40B4-BE49-F238E27FC236}">
                  <a16:creationId xmlns:a16="http://schemas.microsoft.com/office/drawing/2014/main" id="{11802BF7-3109-1B20-E6C5-052E6BD40FEC}"/>
                </a:ext>
              </a:extLst>
            </p:cNvPr>
            <p:cNvPicPr>
              <a:picLocks noChangeAspect="1"/>
            </p:cNvPicPr>
            <p:nvPr/>
          </p:nvPicPr>
          <p:blipFill>
            <a:blip r:embed="rId4"/>
            <a:stretch>
              <a:fillRect/>
            </a:stretch>
          </p:blipFill>
          <p:spPr>
            <a:xfrm>
              <a:off x="102699" y="1766368"/>
              <a:ext cx="5191869" cy="4924247"/>
            </a:xfrm>
            <a:prstGeom prst="rect">
              <a:avLst/>
            </a:prstGeom>
          </p:spPr>
        </p:pic>
        <p:sp>
          <p:nvSpPr>
            <p:cNvPr id="48" name="文本框 47">
              <a:extLst>
                <a:ext uri="{FF2B5EF4-FFF2-40B4-BE49-F238E27FC236}">
                  <a16:creationId xmlns:a16="http://schemas.microsoft.com/office/drawing/2014/main" id="{CEFA7465-6308-460C-A6AD-18B322181CA6}"/>
                </a:ext>
              </a:extLst>
            </p:cNvPr>
            <p:cNvSpPr txBox="1"/>
            <p:nvPr/>
          </p:nvSpPr>
          <p:spPr>
            <a:xfrm>
              <a:off x="258836" y="6439045"/>
              <a:ext cx="4976280" cy="646331"/>
            </a:xfrm>
            <a:prstGeom prst="rect">
              <a:avLst/>
            </a:prstGeom>
            <a:noFill/>
          </p:spPr>
          <p:txBody>
            <a:bodyPr wrap="square">
              <a:spAutoFit/>
            </a:bodyPr>
            <a:lstStyle/>
            <a:p>
              <a:r>
                <a:rPr lang="en-US" altLang="zh-CN" sz="1200" dirty="0">
                  <a:effectLst/>
                  <a:latin typeface="Arial" panose="020B0604020202020204" pitchFamily="34" charset="0"/>
                  <a:cs typeface="Arial" panose="020B0604020202020204" pitchFamily="34" charset="0"/>
                </a:rPr>
                <a:t>Fig. </a:t>
              </a:r>
              <a:r>
                <a:rPr lang="en-US" altLang="zh-CN" sz="1200" dirty="0">
                  <a:latin typeface="Arial" panose="020B0604020202020204" pitchFamily="34" charset="0"/>
                  <a:cs typeface="Arial" panose="020B0604020202020204" pitchFamily="34" charset="0"/>
                </a:rPr>
                <a:t>Changes in climate result in changes in the magnitude and probability of extremes.</a:t>
              </a:r>
              <a:endParaRPr lang="zh-CN" altLang="en-US" sz="1200" dirty="0">
                <a:latin typeface="Arial" panose="020B0604020202020204" pitchFamily="34" charset="0"/>
                <a:cs typeface="Arial" panose="020B0604020202020204" pitchFamily="34" charset="0"/>
              </a:endParaRPr>
            </a:p>
            <a:p>
              <a:endParaRPr lang="zh-CN" altLang="en-US" sz="1200" dirty="0">
                <a:latin typeface="Arial" panose="020B0604020202020204" pitchFamily="34" charset="0"/>
                <a:cs typeface="Arial" panose="020B0604020202020204" pitchFamily="34" charset="0"/>
              </a:endParaRPr>
            </a:p>
          </p:txBody>
        </p:sp>
      </p:grpSp>
      <p:sp>
        <p:nvSpPr>
          <p:cNvPr id="4" name="灯片编号占位符 3">
            <a:extLst>
              <a:ext uri="{FF2B5EF4-FFF2-40B4-BE49-F238E27FC236}">
                <a16:creationId xmlns:a16="http://schemas.microsoft.com/office/drawing/2014/main" id="{56A2762C-728F-B184-EF42-3038F07C1A2F}"/>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7</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2139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BE940-27A0-4111-1D24-D8CF61652736}"/>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F2A10150-362C-3D2F-6F47-45B78FB06716}"/>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028562AF-122D-C287-C856-AEED37A1817D}"/>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75066A55-B9E9-D089-E5B9-F5D559829106}"/>
              </a:ext>
            </a:extLst>
          </p:cNvPr>
          <p:cNvSpPr txBox="1"/>
          <p:nvPr/>
        </p:nvSpPr>
        <p:spPr>
          <a:xfrm>
            <a:off x="387191" y="5146987"/>
            <a:ext cx="7730950" cy="1323439"/>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Observed and projected changes</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Extreme precipitation increases more than average precipitation</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Future trends show an increase in Rx1day precipitation</a:t>
            </a:r>
          </a:p>
          <a:p>
            <a:pPr marL="285750" indent="-285750">
              <a:buFont typeface="系统字体常规体"/>
              <a:buChar char="○"/>
            </a:pPr>
            <a:endParaRPr lang="en-US" altLang="zh-CN" sz="2000" dirty="0"/>
          </a:p>
        </p:txBody>
      </p:sp>
      <p:sp>
        <p:nvSpPr>
          <p:cNvPr id="2" name="文本框 1">
            <a:extLst>
              <a:ext uri="{FF2B5EF4-FFF2-40B4-BE49-F238E27FC236}">
                <a16:creationId xmlns:a16="http://schemas.microsoft.com/office/drawing/2014/main" id="{571C6284-9027-060D-4680-42BA5530C4FC}"/>
              </a:ext>
            </a:extLst>
          </p:cNvPr>
          <p:cNvSpPr txBox="1"/>
          <p:nvPr/>
        </p:nvSpPr>
        <p:spPr>
          <a:xfrm>
            <a:off x="268993" y="1307738"/>
            <a:ext cx="11176000"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Future changes in extreme precipitation</a:t>
            </a:r>
          </a:p>
        </p:txBody>
      </p:sp>
      <p:grpSp>
        <p:nvGrpSpPr>
          <p:cNvPr id="22" name="组合 21">
            <a:extLst>
              <a:ext uri="{FF2B5EF4-FFF2-40B4-BE49-F238E27FC236}">
                <a16:creationId xmlns:a16="http://schemas.microsoft.com/office/drawing/2014/main" id="{5CB973F9-634F-D3FC-7575-F6178E45FEB3}"/>
              </a:ext>
            </a:extLst>
          </p:cNvPr>
          <p:cNvGrpSpPr/>
          <p:nvPr/>
        </p:nvGrpSpPr>
        <p:grpSpPr>
          <a:xfrm>
            <a:off x="6306192" y="1830958"/>
            <a:ext cx="5844701" cy="4812702"/>
            <a:chOff x="6324698" y="1661553"/>
            <a:chExt cx="5636271" cy="4641075"/>
          </a:xfrm>
        </p:grpSpPr>
        <p:pic>
          <p:nvPicPr>
            <p:cNvPr id="2050" name="Picture 2">
              <a:extLst>
                <a:ext uri="{FF2B5EF4-FFF2-40B4-BE49-F238E27FC236}">
                  <a16:creationId xmlns:a16="http://schemas.microsoft.com/office/drawing/2014/main" id="{AB81D592-4497-446A-B1C4-C3FC627E7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21" b="34339"/>
            <a:stretch/>
          </p:blipFill>
          <p:spPr bwMode="auto">
            <a:xfrm>
              <a:off x="6324698" y="1830957"/>
              <a:ext cx="5510918" cy="235261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C0F253B-30C4-5EE0-E432-698895EC8E94}"/>
                </a:ext>
              </a:extLst>
            </p:cNvPr>
            <p:cNvPicPr>
              <a:picLocks noChangeAspect="1"/>
            </p:cNvPicPr>
            <p:nvPr/>
          </p:nvPicPr>
          <p:blipFill>
            <a:blip r:embed="rId4"/>
            <a:stretch>
              <a:fillRect/>
            </a:stretch>
          </p:blipFill>
          <p:spPr>
            <a:xfrm>
              <a:off x="9080157" y="4183568"/>
              <a:ext cx="2747471" cy="2119060"/>
            </a:xfrm>
            <a:prstGeom prst="rect">
              <a:avLst/>
            </a:prstGeom>
          </p:spPr>
        </p:pic>
        <p:sp>
          <p:nvSpPr>
            <p:cNvPr id="7" name="文本框 6">
              <a:extLst>
                <a:ext uri="{FF2B5EF4-FFF2-40B4-BE49-F238E27FC236}">
                  <a16:creationId xmlns:a16="http://schemas.microsoft.com/office/drawing/2014/main" id="{7B628F97-82E0-E495-E302-B820B490F6D7}"/>
                </a:ext>
              </a:extLst>
            </p:cNvPr>
            <p:cNvSpPr txBox="1"/>
            <p:nvPr/>
          </p:nvSpPr>
          <p:spPr>
            <a:xfrm>
              <a:off x="6409342" y="4038937"/>
              <a:ext cx="2686198" cy="445201"/>
            </a:xfrm>
            <a:prstGeom prst="rect">
              <a:avLst/>
            </a:prstGeom>
            <a:noFill/>
          </p:spPr>
          <p:txBody>
            <a:bodyPr wrap="square">
              <a:spAutoFit/>
            </a:bodyPr>
            <a:lstStyle/>
            <a:p>
              <a:pPr algn="l"/>
              <a:r>
                <a:rPr lang="en-US" altLang="zh-CN" sz="1200" i="0" dirty="0">
                  <a:solidFill>
                    <a:srgbClr val="0B0B0B"/>
                  </a:solidFill>
                  <a:effectLst/>
                  <a:latin typeface="Arial" panose="020B0604020202020204" pitchFamily="34" charset="0"/>
                  <a:cs typeface="Arial" panose="020B0604020202020204" pitchFamily="34" charset="0"/>
                </a:rPr>
                <a:t>Fig. Observed and </a:t>
              </a:r>
              <a:r>
                <a:rPr lang="en-US" altLang="zh-CN" sz="1200" dirty="0">
                  <a:solidFill>
                    <a:srgbClr val="0B0B0B"/>
                  </a:solidFill>
                  <a:latin typeface="Arial" panose="020B0604020202020204" pitchFamily="34" charset="0"/>
                  <a:cs typeface="Arial" panose="020B0604020202020204" pitchFamily="34" charset="0"/>
                </a:rPr>
                <a:t>p</a:t>
              </a:r>
              <a:r>
                <a:rPr lang="en-US" altLang="zh-CN" sz="1200" i="0" dirty="0">
                  <a:solidFill>
                    <a:srgbClr val="0B0B0B"/>
                  </a:solidFill>
                  <a:effectLst/>
                  <a:latin typeface="Arial" panose="020B0604020202020204" pitchFamily="34" charset="0"/>
                  <a:cs typeface="Arial" panose="020B0604020202020204" pitchFamily="34" charset="0"/>
                </a:rPr>
                <a:t>rojected </a:t>
              </a:r>
              <a:r>
                <a:rPr lang="zh-CN" altLang="en-US" sz="1200" dirty="0">
                  <a:latin typeface="Arial" panose="020B0604020202020204" pitchFamily="34" charset="0"/>
                  <a:cs typeface="Arial" panose="020B0604020202020204" pitchFamily="34" charset="0"/>
                </a:rPr>
                <a:t>trends in Rx1day </a:t>
              </a:r>
              <a:endParaRPr lang="en-US" altLang="zh-CN" sz="1200" i="0" dirty="0">
                <a:solidFill>
                  <a:srgbClr val="0B0B0B"/>
                </a:solidFill>
                <a:effectLst/>
                <a:latin typeface="Arial" panose="020B0604020202020204" pitchFamily="34" charset="0"/>
                <a:cs typeface="Arial" panose="020B0604020202020204" pitchFamily="34" charset="0"/>
              </a:endParaRPr>
            </a:p>
          </p:txBody>
        </p:sp>
        <p:cxnSp>
          <p:nvCxnSpPr>
            <p:cNvPr id="9" name="直线箭头连接符 8">
              <a:extLst>
                <a:ext uri="{FF2B5EF4-FFF2-40B4-BE49-F238E27FC236}">
                  <a16:creationId xmlns:a16="http://schemas.microsoft.com/office/drawing/2014/main" id="{9E314C9F-AC70-2137-3BC9-AD8CF66C1E66}"/>
                </a:ext>
              </a:extLst>
            </p:cNvPr>
            <p:cNvCxnSpPr>
              <a:cxnSpLocks/>
            </p:cNvCxnSpPr>
            <p:nvPr/>
          </p:nvCxnSpPr>
          <p:spPr>
            <a:xfrm>
              <a:off x="8096542" y="3126597"/>
              <a:ext cx="1699094" cy="1716344"/>
            </a:xfrm>
            <a:prstGeom prst="straightConnector1">
              <a:avLst/>
            </a:prstGeom>
            <a:ln w="412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4EF53CE4-8FEE-2DC1-1D6B-5D56FC157E08}"/>
                </a:ext>
              </a:extLst>
            </p:cNvPr>
            <p:cNvSpPr txBox="1"/>
            <p:nvPr/>
          </p:nvSpPr>
          <p:spPr>
            <a:xfrm>
              <a:off x="9095540" y="1661553"/>
              <a:ext cx="2865429" cy="276999"/>
            </a:xfrm>
            <a:prstGeom prst="rect">
              <a:avLst/>
            </a:prstGeom>
            <a:noFill/>
          </p:spPr>
          <p:txBody>
            <a:bodyPr wrap="square">
              <a:spAutoFit/>
            </a:bodyPr>
            <a:lstStyle/>
            <a:p>
              <a:pPr algn="l"/>
              <a:r>
                <a:rPr lang="en-US" altLang="zh-CN" sz="1200" b="0" i="1" dirty="0">
                  <a:solidFill>
                    <a:srgbClr val="222222"/>
                  </a:solidFill>
                  <a:effectLst/>
                  <a:latin typeface="Arial" panose="020B0604020202020204" pitchFamily="34" charset="0"/>
                </a:rPr>
                <a:t>(</a:t>
              </a:r>
              <a:r>
                <a:rPr lang="en-US" altLang="zh-CN" sz="1200" b="0" i="1" dirty="0" err="1">
                  <a:solidFill>
                    <a:srgbClr val="222222"/>
                  </a:solidFill>
                  <a:effectLst/>
                  <a:latin typeface="Arial" panose="020B0604020202020204" pitchFamily="34" charset="0"/>
                </a:rPr>
                <a:t>Kirchmeier</a:t>
              </a:r>
              <a:r>
                <a:rPr lang="en-US" altLang="zh-CN" sz="1200" b="0" i="1" dirty="0">
                  <a:solidFill>
                    <a:srgbClr val="222222"/>
                  </a:solidFill>
                  <a:effectLst/>
                  <a:latin typeface="Arial" panose="020B0604020202020204" pitchFamily="34" charset="0"/>
                </a:rPr>
                <a:t>-Young et al., 2020, PNAS)</a:t>
              </a:r>
              <a:endParaRPr lang="en-US" altLang="zh-CN" sz="1200" i="1" dirty="0">
                <a:solidFill>
                  <a:srgbClr val="0B0B0B"/>
                </a:solidFill>
                <a:effectLst/>
                <a:latin typeface="Arial" panose="020B0604020202020204" pitchFamily="34" charset="0"/>
                <a:cs typeface="Arial" panose="020B0604020202020204" pitchFamily="34" charset="0"/>
              </a:endParaRPr>
            </a:p>
          </p:txBody>
        </p:sp>
      </p:grpSp>
      <p:pic>
        <p:nvPicPr>
          <p:cNvPr id="26" name="图片 25">
            <a:extLst>
              <a:ext uri="{FF2B5EF4-FFF2-40B4-BE49-F238E27FC236}">
                <a16:creationId xmlns:a16="http://schemas.microsoft.com/office/drawing/2014/main" id="{C4A3EE7D-7A7C-554A-E476-E7B7279F203D}"/>
              </a:ext>
            </a:extLst>
          </p:cNvPr>
          <p:cNvPicPr>
            <a:picLocks noChangeAspect="1"/>
          </p:cNvPicPr>
          <p:nvPr/>
        </p:nvPicPr>
        <p:blipFill>
          <a:blip r:embed="rId5"/>
          <a:stretch>
            <a:fillRect/>
          </a:stretch>
        </p:blipFill>
        <p:spPr>
          <a:xfrm>
            <a:off x="171096" y="2040178"/>
            <a:ext cx="6014131" cy="2220602"/>
          </a:xfrm>
          <a:prstGeom prst="rect">
            <a:avLst/>
          </a:prstGeom>
        </p:spPr>
      </p:pic>
      <p:sp>
        <p:nvSpPr>
          <p:cNvPr id="30" name="文本框 29">
            <a:extLst>
              <a:ext uri="{FF2B5EF4-FFF2-40B4-BE49-F238E27FC236}">
                <a16:creationId xmlns:a16="http://schemas.microsoft.com/office/drawing/2014/main" id="{FDD6459B-A53A-57BE-F75A-8AC2A3A11758}"/>
              </a:ext>
            </a:extLst>
          </p:cNvPr>
          <p:cNvSpPr txBox="1"/>
          <p:nvPr/>
        </p:nvSpPr>
        <p:spPr>
          <a:xfrm>
            <a:off x="4987027" y="3842264"/>
            <a:ext cx="1306663" cy="276999"/>
          </a:xfrm>
          <a:prstGeom prst="rect">
            <a:avLst/>
          </a:prstGeom>
          <a:noFill/>
        </p:spPr>
        <p:txBody>
          <a:bodyPr wrap="square">
            <a:spAutoFit/>
          </a:bodyPr>
          <a:lstStyle/>
          <a:p>
            <a:pPr algn="l"/>
            <a:r>
              <a:rPr lang="en-US" altLang="zh-CN" sz="1200" b="0" i="1" dirty="0">
                <a:solidFill>
                  <a:srgbClr val="222222"/>
                </a:solidFill>
                <a:effectLst/>
                <a:latin typeface="Arial" panose="020B0604020202020204" pitchFamily="34" charset="0"/>
              </a:rPr>
              <a:t>(IPCC, 2021)</a:t>
            </a:r>
            <a:endParaRPr lang="en-US" altLang="zh-CN" sz="1200" i="1" dirty="0">
              <a:solidFill>
                <a:srgbClr val="0B0B0B"/>
              </a:solidFill>
              <a:effectLst/>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D72B87B-DF07-B8C4-3548-C3D50DB7A145}"/>
              </a:ext>
            </a:extLst>
          </p:cNvPr>
          <p:cNvSpPr txBox="1"/>
          <p:nvPr/>
        </p:nvSpPr>
        <p:spPr>
          <a:xfrm>
            <a:off x="387191" y="4241779"/>
            <a:ext cx="5968317" cy="276999"/>
          </a:xfrm>
          <a:prstGeom prst="rect">
            <a:avLst/>
          </a:prstGeom>
          <a:noFill/>
        </p:spPr>
        <p:txBody>
          <a:bodyPr wrap="square">
            <a:spAutoFit/>
          </a:bodyPr>
          <a:lstStyle/>
          <a:p>
            <a:pPr algn="l"/>
            <a:r>
              <a:rPr lang="en-US" altLang="zh-CN" sz="1200" dirty="0">
                <a:solidFill>
                  <a:srgbClr val="0B0B0B"/>
                </a:solidFill>
                <a:latin typeface="Arial" panose="020B0604020202020204" pitchFamily="34" charset="0"/>
                <a:cs typeface="Arial" panose="020B0604020202020204" pitchFamily="34" charset="0"/>
              </a:rPr>
              <a:t>Fig. Future changes in averages and extremes</a:t>
            </a:r>
            <a:r>
              <a:rPr lang="zh-CN" altLang="en-US" sz="1200" dirty="0">
                <a:solidFill>
                  <a:srgbClr val="0B0B0B"/>
                </a:solidFill>
                <a:latin typeface="Arial" panose="020B0604020202020204" pitchFamily="34" charset="0"/>
                <a:cs typeface="Arial" panose="020B0604020202020204" pitchFamily="34" charset="0"/>
              </a:rPr>
              <a:t> </a:t>
            </a:r>
            <a:r>
              <a:rPr lang="en-US" altLang="zh-CN" sz="1200" dirty="0">
                <a:solidFill>
                  <a:srgbClr val="0B0B0B"/>
                </a:solidFill>
                <a:latin typeface="Arial" panose="020B0604020202020204" pitchFamily="34" charset="0"/>
                <a:cs typeface="Arial" panose="020B0604020202020204" pitchFamily="34" charset="0"/>
              </a:rPr>
              <a:t>precipitation (Rx1day) </a:t>
            </a:r>
          </a:p>
        </p:txBody>
      </p:sp>
      <p:sp>
        <p:nvSpPr>
          <p:cNvPr id="6" name="灯片编号占位符 3">
            <a:extLst>
              <a:ext uri="{FF2B5EF4-FFF2-40B4-BE49-F238E27FC236}">
                <a16:creationId xmlns:a16="http://schemas.microsoft.com/office/drawing/2014/main" id="{15DD8380-D1C7-99C0-9FF5-515ED098CD9D}"/>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8</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376358"/>
      </p:ext>
    </p:extLst>
  </p:cSld>
  <p:clrMapOvr>
    <a:masterClrMapping/>
  </p:clrMapOvr>
  <mc:AlternateContent xmlns:mc="http://schemas.openxmlformats.org/markup-compatibility/2006">
    <mc:Choice xmlns:p14="http://schemas.microsoft.com/office/powerpoint/2010/main" Requires="p14">
      <p:transition spd="slow" p14:dur="2000" advTm="1885"/>
    </mc:Choice>
    <mc:Fallback>
      <p:transition spd="slow" advTm="18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B879-33D6-885A-830F-4294DF0FBA0B}"/>
            </a:ext>
          </a:extLst>
        </p:cNvPr>
        <p:cNvGrpSpPr/>
        <p:nvPr/>
      </p:nvGrpSpPr>
      <p:grpSpPr>
        <a:xfrm>
          <a:off x="0" y="0"/>
          <a:ext cx="0" cy="0"/>
          <a:chOff x="0" y="0"/>
          <a:chExt cx="0" cy="0"/>
        </a:xfrm>
      </p:grpSpPr>
      <p:cxnSp>
        <p:nvCxnSpPr>
          <p:cNvPr id="5" name="直线连接符 4">
            <a:extLst>
              <a:ext uri="{FF2B5EF4-FFF2-40B4-BE49-F238E27FC236}">
                <a16:creationId xmlns:a16="http://schemas.microsoft.com/office/drawing/2014/main" id="{7AE3358A-4BBF-CFFB-37BF-0F3B834BB046}"/>
              </a:ext>
            </a:extLst>
          </p:cNvPr>
          <p:cNvCxnSpPr/>
          <p:nvPr/>
        </p:nvCxnSpPr>
        <p:spPr>
          <a:xfrm>
            <a:off x="0" y="1116191"/>
            <a:ext cx="12192000" cy="0"/>
          </a:xfrm>
          <a:prstGeom prst="line">
            <a:avLst/>
          </a:prstGeom>
          <a:ln w="44450">
            <a:solidFill>
              <a:srgbClr val="9E0000"/>
            </a:solidFill>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76A2734C-67E3-E5F2-AC42-1C84DF8BC104}"/>
              </a:ext>
            </a:extLst>
          </p:cNvPr>
          <p:cNvSpPr txBox="1"/>
          <p:nvPr/>
        </p:nvSpPr>
        <p:spPr>
          <a:xfrm>
            <a:off x="268993" y="-150"/>
            <a:ext cx="11176000" cy="1077218"/>
          </a:xfrm>
          <a:prstGeom prst="rect">
            <a:avLst/>
          </a:prstGeom>
          <a:noFill/>
        </p:spPr>
        <p:txBody>
          <a:bodyPr wrap="square">
            <a:spAutoFit/>
          </a:bodyPr>
          <a:lstStyle/>
          <a:p>
            <a:r>
              <a:rPr lang="en-US" altLang="zh-CN" sz="3200" b="1" i="0" dirty="0">
                <a:solidFill>
                  <a:srgbClr val="000000"/>
                </a:solidFill>
                <a:effectLst/>
                <a:latin typeface="Arial" panose="020B0604020202020204" pitchFamily="34" charset="0"/>
                <a:cs typeface="Arial" panose="020B0604020202020204" pitchFamily="34" charset="0"/>
              </a:rPr>
              <a:t>Analyzing Extreme Precipitation Events in Bloomington Using Generalized Extreme Value Regression</a:t>
            </a:r>
          </a:p>
        </p:txBody>
      </p:sp>
      <p:sp>
        <p:nvSpPr>
          <p:cNvPr id="23" name="文本框 22">
            <a:extLst>
              <a:ext uri="{FF2B5EF4-FFF2-40B4-BE49-F238E27FC236}">
                <a16:creationId xmlns:a16="http://schemas.microsoft.com/office/drawing/2014/main" id="{37CB9BB9-5DF6-C54D-7F93-89019149AB8F}"/>
              </a:ext>
            </a:extLst>
          </p:cNvPr>
          <p:cNvSpPr txBox="1"/>
          <p:nvPr/>
        </p:nvSpPr>
        <p:spPr>
          <a:xfrm>
            <a:off x="268993" y="2354525"/>
            <a:ext cx="4527596" cy="1323439"/>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Data source</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IU station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(1895-2022)</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focusing primarily on 1950-2022</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with comparisons to 1895-2022</a:t>
            </a:r>
          </a:p>
        </p:txBody>
      </p:sp>
      <p:sp>
        <p:nvSpPr>
          <p:cNvPr id="2" name="文本框 1">
            <a:extLst>
              <a:ext uri="{FF2B5EF4-FFF2-40B4-BE49-F238E27FC236}">
                <a16:creationId xmlns:a16="http://schemas.microsoft.com/office/drawing/2014/main" id="{F2BAEEB9-D847-C8C4-80FD-3F807E7C21E0}"/>
              </a:ext>
            </a:extLst>
          </p:cNvPr>
          <p:cNvSpPr txBox="1"/>
          <p:nvPr/>
        </p:nvSpPr>
        <p:spPr>
          <a:xfrm>
            <a:off x="268993" y="1307738"/>
            <a:ext cx="10005834" cy="954107"/>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Historical records</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of</a:t>
            </a:r>
            <a:r>
              <a:rPr lang="zh-CN" altLang="en-US" sz="2800" b="1" dirty="0">
                <a:latin typeface="Arial" panose="020B0604020202020204" pitchFamily="34" charset="0"/>
                <a:cs typeface="Arial" panose="020B0604020202020204" pitchFamily="34" charset="0"/>
              </a:rPr>
              <a:t> </a:t>
            </a:r>
            <a:r>
              <a:rPr lang="en-US" altLang="zh-CN" sz="2800" b="1" dirty="0">
                <a:latin typeface="Arial" panose="020B0604020202020204" pitchFamily="34" charset="0"/>
                <a:cs typeface="Arial" panose="020B0604020202020204" pitchFamily="34" charset="0"/>
              </a:rPr>
              <a:t>extreme precipitation and flooding in Bloomington 2021 </a:t>
            </a:r>
          </a:p>
        </p:txBody>
      </p:sp>
      <p:grpSp>
        <p:nvGrpSpPr>
          <p:cNvPr id="17" name="组合 16">
            <a:extLst>
              <a:ext uri="{FF2B5EF4-FFF2-40B4-BE49-F238E27FC236}">
                <a16:creationId xmlns:a16="http://schemas.microsoft.com/office/drawing/2014/main" id="{84BCFD3B-9509-E2F4-AC3C-2E8A056ED5E0}"/>
              </a:ext>
            </a:extLst>
          </p:cNvPr>
          <p:cNvGrpSpPr/>
          <p:nvPr/>
        </p:nvGrpSpPr>
        <p:grpSpPr>
          <a:xfrm>
            <a:off x="268993" y="4006628"/>
            <a:ext cx="4392654" cy="2851372"/>
            <a:chOff x="268993" y="3537489"/>
            <a:chExt cx="4392654" cy="2851372"/>
          </a:xfrm>
        </p:grpSpPr>
        <p:pic>
          <p:nvPicPr>
            <p:cNvPr id="8" name="图片 7">
              <a:extLst>
                <a:ext uri="{FF2B5EF4-FFF2-40B4-BE49-F238E27FC236}">
                  <a16:creationId xmlns:a16="http://schemas.microsoft.com/office/drawing/2014/main" id="{50E1EEB8-5673-9096-9865-AEF3C32C662C}"/>
                </a:ext>
              </a:extLst>
            </p:cNvPr>
            <p:cNvPicPr>
              <a:picLocks noChangeAspect="1"/>
            </p:cNvPicPr>
            <p:nvPr/>
          </p:nvPicPr>
          <p:blipFill>
            <a:blip r:embed="rId3"/>
            <a:stretch>
              <a:fillRect/>
            </a:stretch>
          </p:blipFill>
          <p:spPr>
            <a:xfrm>
              <a:off x="268993" y="3537489"/>
              <a:ext cx="4392654" cy="2851372"/>
            </a:xfrm>
            <a:prstGeom prst="rect">
              <a:avLst/>
            </a:prstGeom>
          </p:spPr>
        </p:pic>
        <p:sp>
          <p:nvSpPr>
            <p:cNvPr id="9" name="下箭头 8">
              <a:extLst>
                <a:ext uri="{FF2B5EF4-FFF2-40B4-BE49-F238E27FC236}">
                  <a16:creationId xmlns:a16="http://schemas.microsoft.com/office/drawing/2014/main" id="{DFBB1DEB-21CC-442E-6FD6-A1920D43C2F1}"/>
                </a:ext>
              </a:extLst>
            </p:cNvPr>
            <p:cNvSpPr/>
            <p:nvPr/>
          </p:nvSpPr>
          <p:spPr>
            <a:xfrm>
              <a:off x="4177553" y="5372475"/>
              <a:ext cx="134471" cy="3693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FEDE4E65-19D7-ECF4-8FC1-9B5FAA31AF9B}"/>
                </a:ext>
              </a:extLst>
            </p:cNvPr>
            <p:cNvSpPr txBox="1"/>
            <p:nvPr/>
          </p:nvSpPr>
          <p:spPr>
            <a:xfrm>
              <a:off x="3818966" y="5039001"/>
              <a:ext cx="695886"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2021</a:t>
              </a:r>
              <a:endParaRPr lang="zh-CN" altLang="en-US" sz="1600" dirty="0"/>
            </a:p>
          </p:txBody>
        </p:sp>
      </p:grpSp>
      <p:grpSp>
        <p:nvGrpSpPr>
          <p:cNvPr id="25" name="组合 24">
            <a:extLst>
              <a:ext uri="{FF2B5EF4-FFF2-40B4-BE49-F238E27FC236}">
                <a16:creationId xmlns:a16="http://schemas.microsoft.com/office/drawing/2014/main" id="{BE580196-5999-2DCE-71D6-110A21D15E4A}"/>
              </a:ext>
            </a:extLst>
          </p:cNvPr>
          <p:cNvGrpSpPr/>
          <p:nvPr/>
        </p:nvGrpSpPr>
        <p:grpSpPr>
          <a:xfrm>
            <a:off x="5131788" y="1796578"/>
            <a:ext cx="6670942" cy="3335471"/>
            <a:chOff x="5252065" y="2022504"/>
            <a:chExt cx="6670942" cy="3335471"/>
          </a:xfrm>
        </p:grpSpPr>
        <p:pic>
          <p:nvPicPr>
            <p:cNvPr id="24" name="图片 23">
              <a:extLst>
                <a:ext uri="{FF2B5EF4-FFF2-40B4-BE49-F238E27FC236}">
                  <a16:creationId xmlns:a16="http://schemas.microsoft.com/office/drawing/2014/main" id="{0FF7DA39-9BA0-FD44-BACE-FF3F1B191213}"/>
                </a:ext>
              </a:extLst>
            </p:cNvPr>
            <p:cNvPicPr>
              <a:picLocks noChangeAspect="1"/>
            </p:cNvPicPr>
            <p:nvPr/>
          </p:nvPicPr>
          <p:blipFill>
            <a:blip r:embed="rId4"/>
            <a:stretch>
              <a:fillRect/>
            </a:stretch>
          </p:blipFill>
          <p:spPr>
            <a:xfrm>
              <a:off x="5252065" y="2022504"/>
              <a:ext cx="6670942" cy="3335471"/>
            </a:xfrm>
            <a:prstGeom prst="rect">
              <a:avLst/>
            </a:prstGeom>
          </p:spPr>
        </p:pic>
        <p:sp>
          <p:nvSpPr>
            <p:cNvPr id="18" name="下箭头 17">
              <a:extLst>
                <a:ext uri="{FF2B5EF4-FFF2-40B4-BE49-F238E27FC236}">
                  <a16:creationId xmlns:a16="http://schemas.microsoft.com/office/drawing/2014/main" id="{57304AEB-A40D-BD48-71BD-B84A1137089E}"/>
                </a:ext>
              </a:extLst>
            </p:cNvPr>
            <p:cNvSpPr/>
            <p:nvPr/>
          </p:nvSpPr>
          <p:spPr>
            <a:xfrm rot="16200000">
              <a:off x="10984378" y="2423993"/>
              <a:ext cx="349355" cy="369333"/>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67982DA0-CEBA-D7B0-EFC3-F02D2F473F2C}"/>
                </a:ext>
              </a:extLst>
            </p:cNvPr>
            <p:cNvSpPr txBox="1"/>
            <p:nvPr/>
          </p:nvSpPr>
          <p:spPr>
            <a:xfrm>
              <a:off x="9500939" y="2316271"/>
              <a:ext cx="1473450" cy="584775"/>
            </a:xfrm>
            <a:prstGeom prst="rect">
              <a:avLst/>
            </a:prstGeom>
            <a:noFill/>
          </p:spPr>
          <p:txBody>
            <a:bodyPr wrap="square">
              <a:spAutoFit/>
            </a:bodyPr>
            <a:lstStyle/>
            <a:p>
              <a:pPr algn="r"/>
              <a:r>
                <a:rPr lang="en-US" altLang="zh-CN" sz="1600" dirty="0">
                  <a:latin typeface="Arial" panose="020B0604020202020204" pitchFamily="34" charset="0"/>
                  <a:cs typeface="Arial" panose="020B0604020202020204" pitchFamily="34" charset="0"/>
                </a:rPr>
                <a:t>2021</a:t>
              </a:r>
            </a:p>
            <a:p>
              <a:pPr algn="r"/>
              <a:r>
                <a:rPr lang="en-US" altLang="zh-CN" sz="1600" dirty="0">
                  <a:latin typeface="Arial" panose="020B0604020202020204" pitchFamily="34" charset="0"/>
                  <a:cs typeface="Arial" panose="020B0604020202020204" pitchFamily="34" charset="0"/>
                </a:rPr>
                <a:t>154.9</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mm</a:t>
              </a:r>
              <a:endParaRPr lang="zh-CN" altLang="en-US" sz="1600" dirty="0"/>
            </a:p>
          </p:txBody>
        </p:sp>
      </p:grpSp>
      <p:sp>
        <p:nvSpPr>
          <p:cNvPr id="26" name="文本框 25">
            <a:extLst>
              <a:ext uri="{FF2B5EF4-FFF2-40B4-BE49-F238E27FC236}">
                <a16:creationId xmlns:a16="http://schemas.microsoft.com/office/drawing/2014/main" id="{AA9B166B-2E7B-F48B-4008-F4D9049993D9}"/>
              </a:ext>
            </a:extLst>
          </p:cNvPr>
          <p:cNvSpPr txBox="1"/>
          <p:nvPr/>
        </p:nvSpPr>
        <p:spPr>
          <a:xfrm>
            <a:off x="5352765" y="5116860"/>
            <a:ext cx="5735637" cy="1323439"/>
          </a:xfrm>
          <a:prstGeom prst="rect">
            <a:avLst/>
          </a:prstGeom>
          <a:noFill/>
        </p:spPr>
        <p:txBody>
          <a:bodyPr wrap="square">
            <a:spAutoFit/>
          </a:bodyPr>
          <a:lstStyle/>
          <a:p>
            <a:r>
              <a:rPr lang="en-US" altLang="zh-CN" sz="2000" b="1" dirty="0">
                <a:highlight>
                  <a:srgbClr val="F9CFCC"/>
                </a:highlight>
                <a:latin typeface="Arial" panose="020B0604020202020204" pitchFamily="34" charset="0"/>
                <a:cs typeface="Arial" panose="020B0604020202020204" pitchFamily="34" charset="0"/>
              </a:rPr>
              <a:t>Precipitation</a:t>
            </a:r>
            <a:r>
              <a:rPr lang="zh-CN" altLang="en-US" sz="2000" b="1" dirty="0">
                <a:highlight>
                  <a:srgbClr val="F9CFCC"/>
                </a:highlight>
                <a:latin typeface="Arial" panose="020B0604020202020204" pitchFamily="34" charset="0"/>
                <a:cs typeface="Arial" panose="020B0604020202020204" pitchFamily="34" charset="0"/>
              </a:rPr>
              <a:t> </a:t>
            </a:r>
            <a:r>
              <a:rPr lang="en-US" altLang="zh-CN" sz="2000" b="1" dirty="0">
                <a:highlight>
                  <a:srgbClr val="F9CFCC"/>
                </a:highlight>
                <a:latin typeface="Arial" panose="020B0604020202020204" pitchFamily="34" charset="0"/>
                <a:cs typeface="Arial" panose="020B0604020202020204" pitchFamily="34" charset="0"/>
              </a:rPr>
              <a:t>characteristics</a:t>
            </a:r>
            <a:r>
              <a:rPr lang="zh-CN" altLang="en-US" sz="2000" b="1" dirty="0">
                <a:highlight>
                  <a:srgbClr val="F9CFCC"/>
                </a:highlight>
                <a:latin typeface="Arial" panose="020B0604020202020204" pitchFamily="34" charset="0"/>
                <a:cs typeface="Arial" panose="020B0604020202020204" pitchFamily="34" charset="0"/>
              </a:rPr>
              <a:t> </a:t>
            </a:r>
            <a:endParaRPr lang="en-US" altLang="zh-CN" sz="2000" dirty="0">
              <a:highlight>
                <a:srgbClr val="F9CFCC"/>
              </a:highlight>
              <a:latin typeface="Arial" panose="020B0604020202020204" pitchFamily="34" charset="0"/>
              <a:cs typeface="Arial" panose="020B0604020202020204" pitchFamily="34" charset="0"/>
            </a:endParaRP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Two-day rainfall reached 154.9</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mm</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Strongest precipitation event in a century</a:t>
            </a:r>
          </a:p>
          <a:p>
            <a:pPr marL="285750" indent="-285750">
              <a:buFont typeface="系统字体常规体"/>
              <a:buChar char="○"/>
            </a:pPr>
            <a:r>
              <a:rPr lang="en-US" altLang="zh-CN" sz="2000" dirty="0">
                <a:latin typeface="Arial" panose="020B0604020202020204" pitchFamily="34" charset="0"/>
                <a:cs typeface="Arial" panose="020B0604020202020204" pitchFamily="34" charset="0"/>
              </a:rPr>
              <a:t>Trend analysis is inconclusive</a:t>
            </a:r>
          </a:p>
        </p:txBody>
      </p:sp>
      <p:sp>
        <p:nvSpPr>
          <p:cNvPr id="4" name="灯片编号占位符 3">
            <a:extLst>
              <a:ext uri="{FF2B5EF4-FFF2-40B4-BE49-F238E27FC236}">
                <a16:creationId xmlns:a16="http://schemas.microsoft.com/office/drawing/2014/main" id="{325F53E9-E193-7464-2F5A-208D9405ACFA}"/>
              </a:ext>
            </a:extLst>
          </p:cNvPr>
          <p:cNvSpPr>
            <a:spLocks noGrp="1"/>
          </p:cNvSpPr>
          <p:nvPr>
            <p:ph type="sldNum" sz="quarter" idx="12"/>
          </p:nvPr>
        </p:nvSpPr>
        <p:spPr>
          <a:xfrm>
            <a:off x="9431698" y="22173"/>
            <a:ext cx="2743200" cy="365125"/>
          </a:xfrm>
        </p:spPr>
        <p:txBody>
          <a:bodyPr/>
          <a:lstStyle/>
          <a:p>
            <a:fld id="{E550498F-9DEB-384C-BA6A-55307AB6C1C0}" type="slidenum">
              <a:rPr kumimoji="1" lang="zh-CN" altLang="en-US" sz="1600" smtClean="0">
                <a:solidFill>
                  <a:schemeClr val="tx1"/>
                </a:solidFill>
                <a:latin typeface="Arial" panose="020B0604020202020204" pitchFamily="34" charset="0"/>
                <a:cs typeface="Arial" panose="020B0604020202020204" pitchFamily="34" charset="0"/>
              </a:rPr>
              <a:t>9</a:t>
            </a:fld>
            <a:endParaRPr kumimoji="1" lang="zh-CN" altLang="en-US" sz="16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2514011"/>
      </p:ext>
    </p:extLst>
  </p:cSld>
  <p:clrMapOvr>
    <a:masterClrMapping/>
  </p:clrMapOvr>
  <mc:AlternateContent xmlns:mc="http://schemas.openxmlformats.org/markup-compatibility/2006">
    <mc:Choice xmlns:p14="http://schemas.microsoft.com/office/powerpoint/2010/main" Requires="p14">
      <p:transition spd="slow" p14:dur="2000" advTm="2147"/>
    </mc:Choice>
    <mc:Fallback>
      <p:transition spd="slow" advTm="2147"/>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12321</TotalTime>
  <Words>2664</Words>
  <Application>Microsoft Macintosh PowerPoint</Application>
  <PresentationFormat>宽屏</PresentationFormat>
  <Paragraphs>272</Paragraphs>
  <Slides>14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等线</vt:lpstr>
      <vt:lpstr>等线 Light</vt:lpstr>
      <vt:lpstr>系统字体常规体</vt:lpstr>
      <vt:lpstr>Arial</vt:lpstr>
      <vt:lpstr>Cambria Math</vt:lpstr>
      <vt:lpstr>PT Serif</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Gong, Guoqing</dc:creator>
  <cp:lastModifiedBy>Gong, Guoqing</cp:lastModifiedBy>
  <cp:revision>14</cp:revision>
  <dcterms:created xsi:type="dcterms:W3CDTF">2024-11-14T20:00:24Z</dcterms:created>
  <dcterms:modified xsi:type="dcterms:W3CDTF">2024-12-09T00:47:16Z</dcterms:modified>
</cp:coreProperties>
</file>